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19"/>
  </p:notesMasterIdLst>
  <p:handoutMasterIdLst>
    <p:handoutMasterId r:id="rId20"/>
  </p:handoutMasterIdLst>
  <p:sldIdLst>
    <p:sldId id="673" r:id="rId2"/>
    <p:sldId id="735" r:id="rId3"/>
    <p:sldId id="737" r:id="rId4"/>
    <p:sldId id="739" r:id="rId5"/>
    <p:sldId id="743" r:id="rId6"/>
    <p:sldId id="744" r:id="rId7"/>
    <p:sldId id="745" r:id="rId8"/>
    <p:sldId id="748" r:id="rId9"/>
    <p:sldId id="746" r:id="rId10"/>
    <p:sldId id="696" r:id="rId11"/>
    <p:sldId id="728" r:id="rId12"/>
    <p:sldId id="729" r:id="rId13"/>
    <p:sldId id="730" r:id="rId14"/>
    <p:sldId id="731" r:id="rId15"/>
    <p:sldId id="732" r:id="rId16"/>
    <p:sldId id="733" r:id="rId17"/>
    <p:sldId id="734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373"/>
    <a:srgbClr val="006F96"/>
    <a:srgbClr val="69BE2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8992" autoAdjust="0"/>
  </p:normalViewPr>
  <p:slideViewPr>
    <p:cSldViewPr snapToGrid="0" snapToObjects="1">
      <p:cViewPr>
        <p:scale>
          <a:sx n="80" d="100"/>
          <a:sy n="80" d="100"/>
        </p:scale>
        <p:origin x="-1086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64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EA31-FB3E-4FEE-A156-89FB3F9DAC27}" type="datetimeFigureOut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B5A2D-AD3C-443A-93C6-AE1DF4A7A2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62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CDBB5-B912-4C1C-BEA7-709B3220AA49}" type="datetimeFigureOut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91B29-4741-44E3-AE20-9E62E2A64E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95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91B29-4741-44E3-AE20-9E62E2A64E8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328" indent="-2856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525" indent="-2275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222" indent="-2275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917" indent="-2275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7905" indent="-227564" defTabSz="451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9893" indent="-227564" defTabSz="451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1881" indent="-227564" defTabSz="451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3869" indent="-227564" defTabSz="451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93E853-D80B-4FBC-84BA-C856CF66CC55}" type="slidenum">
              <a:rPr lang="en-US" altLang="en-US" smtClean="0"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328" indent="-2856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525" indent="-2275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222" indent="-2275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917" indent="-2275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7905" indent="-227564" defTabSz="451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9893" indent="-227564" defTabSz="451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1881" indent="-227564" defTabSz="451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3869" indent="-227564" defTabSz="451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F4B53B-D736-4411-8D4C-03742EFCBA77}" type="slidenum">
              <a:rPr lang="en-US" altLang="en-US" smtClean="0"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328" indent="-2856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525" indent="-2275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222" indent="-2275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917" indent="-2275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7905" indent="-227564" defTabSz="451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9893" indent="-227564" defTabSz="451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1881" indent="-227564" defTabSz="451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3869" indent="-227564" defTabSz="451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64B0B4-DA71-4DBA-A615-9F997E2FD675}" type="slidenum">
              <a:rPr lang="en-US" altLang="en-US" smtClean="0"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328" indent="-2856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525" indent="-2275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222" indent="-2275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917" indent="-2275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7905" indent="-227564" defTabSz="451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9893" indent="-227564" defTabSz="451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1881" indent="-227564" defTabSz="451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3869" indent="-227564" defTabSz="451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E3ED-E43D-475F-B6D3-A3FE3030F052}" type="slidenum">
              <a:rPr lang="en-US" altLang="en-US" smtClean="0"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-112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1pPr>
            <a:lvl2pPr marL="742886" indent="-2857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2pPr>
            <a:lvl3pPr marL="1142902" indent="-22858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3pPr>
            <a:lvl4pPr marL="1600063" indent="-22858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4pPr>
            <a:lvl5pPr marL="2057223" indent="-22858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5pPr>
            <a:lvl6pPr marL="2514384" indent="-228580" defTabSz="4571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6pPr>
            <a:lvl7pPr marL="2971545" indent="-228580" defTabSz="4571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7pPr>
            <a:lvl8pPr marL="3428706" indent="-228580" defTabSz="4571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8pPr>
            <a:lvl9pPr marL="3885866" indent="-228580" defTabSz="4571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9pPr>
          </a:lstStyle>
          <a:p>
            <a:pPr eaLnBrk="1" hangingPunct="1"/>
            <a:fld id="{1620C62E-E613-4D4E-B60A-E1771CADE2F1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3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3000">
                <a:srgbClr val="0066A1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Snip Single Corner Rectangle 4"/>
          <p:cNvSpPr/>
          <p:nvPr/>
        </p:nvSpPr>
        <p:spPr>
          <a:xfrm flipH="1">
            <a:off x="0" y="3190240"/>
            <a:ext cx="9144000" cy="3667760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grpSp>
        <p:nvGrpSpPr>
          <p:cNvPr id="7" name="Group 6"/>
          <p:cNvGrpSpPr/>
          <p:nvPr/>
        </p:nvGrpSpPr>
        <p:grpSpPr>
          <a:xfrm flipH="1">
            <a:off x="0" y="1"/>
            <a:ext cx="8375969" cy="270818"/>
            <a:chOff x="1195233" y="1"/>
            <a:chExt cx="7948768" cy="270818"/>
          </a:xfrm>
          <a:solidFill>
            <a:schemeClr val="accent3"/>
          </a:solidFill>
        </p:grpSpPr>
        <p:sp>
          <p:nvSpPr>
            <p:cNvPr id="8" name="Rectangle 7"/>
            <p:cNvSpPr/>
            <p:nvPr/>
          </p:nvSpPr>
          <p:spPr>
            <a:xfrm>
              <a:off x="1666715" y="1"/>
              <a:ext cx="7477286" cy="27039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9" name="Right Triangle 8"/>
            <p:cNvSpPr/>
            <p:nvPr/>
          </p:nvSpPr>
          <p:spPr>
            <a:xfrm flipH="1" flipV="1">
              <a:off x="1195233" y="1"/>
              <a:ext cx="480819" cy="270818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bg2"/>
                </a:solidFill>
              </a:endParaRPr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idx="1" hasCustomPrompt="1"/>
          </p:nvPr>
        </p:nvSpPr>
        <p:spPr>
          <a:xfrm>
            <a:off x="779463" y="3370828"/>
            <a:ext cx="4388183" cy="55673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 typeface="Arial"/>
              <a:buNone/>
              <a:defRPr/>
            </a:lvl1pPr>
          </a:lstStyle>
          <a:p>
            <a:pPr lvl="0"/>
            <a:r>
              <a:rPr lang="en-US" dirty="0" smtClean="0"/>
              <a:t>Click to add presenters name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0"/>
          </p:nvPr>
        </p:nvSpPr>
        <p:spPr>
          <a:xfrm>
            <a:off x="779465" y="4188525"/>
            <a:ext cx="4388182" cy="40884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 typeface="Arial"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4267" y="6311847"/>
            <a:ext cx="1143000" cy="40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98474" y="1307054"/>
            <a:ext cx="7556313" cy="11161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/>
          </p:nvPr>
        </p:nvSpPr>
        <p:spPr>
          <a:xfrm rot="584399">
            <a:off x="5388762" y="2888766"/>
            <a:ext cx="3107590" cy="287879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7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8150"/>
            <a:ext cx="82296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95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-317500" y="2043113"/>
            <a:ext cx="847725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730250" y="4040188"/>
            <a:ext cx="847725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81125" y="2245360"/>
            <a:ext cx="6411595" cy="1605280"/>
          </a:xfrm>
        </p:spPr>
        <p:txBody>
          <a:bodyPr wrap="square">
            <a:noAutofit/>
          </a:bodyPr>
          <a:lstStyle>
            <a:lvl1pPr marL="182880" indent="-457200" algn="l">
              <a:buFont typeface="Arial"/>
              <a:buNone/>
              <a:defRPr sz="2500"/>
            </a:lvl1pPr>
            <a:lvl2pPr marL="282575" indent="0" algn="l">
              <a:buFont typeface="Arial"/>
              <a:buNone/>
              <a:defRPr/>
            </a:lvl2pPr>
            <a:lvl3pPr marL="577850" indent="0" algn="l">
              <a:buFont typeface="Arial"/>
              <a:buNone/>
              <a:defRPr/>
            </a:lvl3pPr>
            <a:lvl4pPr marL="860425" indent="0" algn="l">
              <a:buFont typeface="Arial"/>
              <a:buNone/>
              <a:defRPr/>
            </a:lvl4pPr>
            <a:lvl5pPr marL="1143000" indent="0" algn="l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“Click to add testimonial.”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81125" y="4135120"/>
            <a:ext cx="6411595" cy="304800"/>
          </a:xfr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1200"/>
            </a:lvl1pPr>
            <a:lvl2pPr marL="282575" indent="0" algn="l">
              <a:buFont typeface="Arial"/>
              <a:buNone/>
              <a:defRPr/>
            </a:lvl2pPr>
            <a:lvl3pPr marL="577850" indent="0" algn="l">
              <a:buFont typeface="Arial"/>
              <a:buNone/>
              <a:defRPr/>
            </a:lvl3pPr>
            <a:lvl4pPr marL="860425" indent="0" algn="l">
              <a:buFont typeface="Arial"/>
              <a:buNone/>
              <a:defRPr/>
            </a:lvl4pPr>
            <a:lvl5pPr marL="1143000" indent="0" algn="l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3924192" y="1395174"/>
            <a:ext cx="4580874" cy="3453797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498475" y="2296160"/>
            <a:ext cx="3016886" cy="965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1"/>
          </p:nvPr>
        </p:nvSpPr>
        <p:spPr>
          <a:xfrm>
            <a:off x="498475" y="3393440"/>
            <a:ext cx="3016250" cy="1199198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500"/>
            </a:lvl1pPr>
            <a:lvl2pPr marL="282575" indent="0">
              <a:buFont typeface="Arial"/>
              <a:buNone/>
              <a:defRPr sz="1200"/>
            </a:lvl2pPr>
            <a:lvl3pPr marL="577850" indent="0">
              <a:buFont typeface="Arial"/>
              <a:buNone/>
              <a:defRPr sz="1200"/>
            </a:lvl3pPr>
            <a:lvl4pPr marL="860425" indent="0">
              <a:buFont typeface="Arial"/>
              <a:buNone/>
              <a:defRPr sz="1200"/>
            </a:lvl4pPr>
            <a:lvl5pPr marL="1143000" indent="0">
              <a:buFont typeface="Arial"/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69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646654"/>
            <a:ext cx="7556313" cy="64366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8474" y="1371600"/>
            <a:ext cx="6440488" cy="6397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49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8386C-5D74-4A30-89A8-72EDD6129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1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3E1AE9-2131-9D40-B523-4B3BD034ABFD}" type="datetime1">
              <a:rPr lang="en-US"/>
              <a:pPr/>
              <a:t>10/4/2018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5800" y="6580188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882634-1BCD-094E-A3CB-E661B61FC5D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7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98474" y="64665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300480" y="6299200"/>
            <a:ext cx="299212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grpSp>
        <p:nvGrpSpPr>
          <p:cNvPr id="21" name="Group 1"/>
          <p:cNvGrpSpPr>
            <a:grpSpLocks/>
          </p:cNvGrpSpPr>
          <p:nvPr userDrawn="1"/>
        </p:nvGrpSpPr>
        <p:grpSpPr bwMode="auto">
          <a:xfrm>
            <a:off x="611188" y="6515100"/>
            <a:ext cx="8542337" cy="352425"/>
            <a:chOff x="611096" y="6515289"/>
            <a:chExt cx="8541662" cy="351470"/>
          </a:xfrm>
        </p:grpSpPr>
        <p:sp>
          <p:nvSpPr>
            <p:cNvPr id="25" name="Rectangle 24"/>
            <p:cNvSpPr/>
            <p:nvPr/>
          </p:nvSpPr>
          <p:spPr>
            <a:xfrm flipV="1">
              <a:off x="1273031" y="6515289"/>
              <a:ext cx="7879727" cy="351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Right Triangle 25"/>
            <p:cNvSpPr/>
            <p:nvPr/>
          </p:nvSpPr>
          <p:spPr>
            <a:xfrm flipH="1">
              <a:off x="611096" y="6515289"/>
              <a:ext cx="673047" cy="35147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V="1">
            <a:off x="776790" y="6595941"/>
            <a:ext cx="8375969" cy="270818"/>
            <a:chOff x="1195233" y="1"/>
            <a:chExt cx="7948768" cy="270818"/>
          </a:xfrm>
          <a:solidFill>
            <a:schemeClr val="tx2"/>
          </a:solidFill>
        </p:grpSpPr>
        <p:sp>
          <p:nvSpPr>
            <p:cNvPr id="28" name="Rectangle 27"/>
            <p:cNvSpPr/>
            <p:nvPr/>
          </p:nvSpPr>
          <p:spPr>
            <a:xfrm>
              <a:off x="1666715" y="1"/>
              <a:ext cx="7477286" cy="27039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" name="Right Triangle 28"/>
            <p:cNvSpPr/>
            <p:nvPr/>
          </p:nvSpPr>
          <p:spPr>
            <a:xfrm flipH="1" flipV="1">
              <a:off x="1195233" y="1"/>
              <a:ext cx="480819" cy="270818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 flipH="1">
            <a:off x="-3749" y="1"/>
            <a:ext cx="8375969" cy="270818"/>
            <a:chOff x="1195233" y="1"/>
            <a:chExt cx="7948768" cy="270818"/>
          </a:xfrm>
          <a:solidFill>
            <a:schemeClr val="tx2"/>
          </a:solidFill>
        </p:grpSpPr>
        <p:sp>
          <p:nvSpPr>
            <p:cNvPr id="31" name="Rectangle 30"/>
            <p:cNvSpPr/>
            <p:nvPr/>
          </p:nvSpPr>
          <p:spPr>
            <a:xfrm>
              <a:off x="1666715" y="1"/>
              <a:ext cx="7477286" cy="27039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2" name="Right Triangle 31"/>
            <p:cNvSpPr/>
            <p:nvPr/>
          </p:nvSpPr>
          <p:spPr>
            <a:xfrm flipH="1" flipV="1">
              <a:off x="1195233" y="1"/>
              <a:ext cx="480819" cy="270818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2"/>
                </a:solidFill>
              </a:endParaRPr>
            </a:p>
          </p:txBody>
        </p:sp>
      </p:grpSp>
      <p:pic>
        <p:nvPicPr>
          <p:cNvPr id="33" name="Picture 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4267" y="6059964"/>
            <a:ext cx="1143000" cy="40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9" r:id="rId2"/>
    <p:sldLayoutId id="2147483751" r:id="rId3"/>
    <p:sldLayoutId id="2147483752" r:id="rId4"/>
    <p:sldLayoutId id="2147483753" r:id="rId5"/>
    <p:sldLayoutId id="2147483754" r:id="rId6"/>
    <p:sldLayoutId id="2147483756" r:id="rId7"/>
    <p:sldLayoutId id="2147483757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0" kern="1200">
          <a:solidFill>
            <a:schemeClr val="tx2"/>
          </a:solidFill>
          <a:latin typeface="Verdana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ts val="2000"/>
        </a:spcBef>
        <a:spcAft>
          <a:spcPct val="0"/>
        </a:spcAft>
        <a:buFontTx/>
        <a:buBlip>
          <a:blip r:embed="rId12"/>
        </a:buBlip>
        <a:defRPr sz="2200" kern="1200">
          <a:solidFill>
            <a:schemeClr val="bg2"/>
          </a:solidFill>
          <a:latin typeface="Verdana"/>
          <a:ea typeface="ＭＳ Ｐゴシック" charset="0"/>
          <a:cs typeface="ＭＳ Ｐゴシック" charset="0"/>
        </a:defRPr>
      </a:lvl1pPr>
      <a:lvl2pPr marL="625475" indent="-342900" algn="l" rtl="0" eaLnBrk="1" fontAlgn="base" hangingPunct="1">
        <a:spcBef>
          <a:spcPts val="600"/>
        </a:spcBef>
        <a:spcAft>
          <a:spcPct val="0"/>
        </a:spcAft>
        <a:buSzPct val="100000"/>
        <a:buFontTx/>
        <a:buBlip>
          <a:blip r:embed="rId13"/>
        </a:buBlip>
        <a:defRPr sz="2000" kern="1200">
          <a:solidFill>
            <a:schemeClr val="bg2"/>
          </a:solidFill>
          <a:latin typeface="Verdana"/>
          <a:ea typeface="ＭＳ Ｐゴシック" charset="0"/>
          <a:cs typeface="+mn-cs"/>
        </a:defRPr>
      </a:lvl2pPr>
      <a:lvl3pPr marL="863600" indent="-285750" algn="l" rtl="0" eaLnBrk="1" fontAlgn="base" hangingPunct="1">
        <a:spcBef>
          <a:spcPts val="600"/>
        </a:spcBef>
        <a:spcAft>
          <a:spcPct val="0"/>
        </a:spcAft>
        <a:buSzPct val="100000"/>
        <a:buFontTx/>
        <a:buBlip>
          <a:blip r:embed="rId13"/>
        </a:buBlip>
        <a:defRPr kern="1200">
          <a:solidFill>
            <a:schemeClr val="bg2"/>
          </a:solidFill>
          <a:latin typeface="Verdana"/>
          <a:ea typeface="ＭＳ Ｐゴシック" charset="0"/>
          <a:cs typeface="+mn-cs"/>
        </a:defRPr>
      </a:lvl3pPr>
      <a:lvl4pPr marL="1146175" indent="-285750" algn="l" rtl="0" eaLnBrk="1" fontAlgn="base" hangingPunct="1">
        <a:spcBef>
          <a:spcPts val="600"/>
        </a:spcBef>
        <a:spcAft>
          <a:spcPct val="0"/>
        </a:spcAft>
        <a:buSzPct val="100000"/>
        <a:buFontTx/>
        <a:buBlip>
          <a:blip r:embed="rId13"/>
        </a:buBlip>
        <a:defRPr kern="1200">
          <a:solidFill>
            <a:schemeClr val="bg2"/>
          </a:solidFill>
          <a:latin typeface="Verdana"/>
          <a:ea typeface="ＭＳ Ｐゴシック" charset="0"/>
          <a:cs typeface="+mn-cs"/>
        </a:defRPr>
      </a:lvl4pPr>
      <a:lvl5pPr marL="1428750" indent="-285750" algn="l" rtl="0" eaLnBrk="1" fontAlgn="base" hangingPunct="1">
        <a:spcBef>
          <a:spcPts val="600"/>
        </a:spcBef>
        <a:spcAft>
          <a:spcPct val="0"/>
        </a:spcAft>
        <a:buSzPct val="100000"/>
        <a:buFontTx/>
        <a:buBlip>
          <a:blip r:embed="rId13"/>
        </a:buBlip>
        <a:defRPr kern="1200">
          <a:solidFill>
            <a:schemeClr val="bg2"/>
          </a:solidFill>
          <a:latin typeface="Verdana"/>
          <a:ea typeface="ＭＳ Ｐゴシック" charset="0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ieeexplor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ieeexplore.ieee.org/Xplorehelp/#/ieee-xplore-training/video-tutorials" TargetMode="External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ervice@hintoninfo.com" TargetMode="External"/><Relationship Id="rId5" Type="http://schemas.openxmlformats.org/officeDocument/2006/relationships/hyperlink" Target="http://www.ieee.org/ieeexplore" TargetMode="External"/><Relationship Id="rId4" Type="http://schemas.openxmlformats.org/officeDocument/2006/relationships/hyperlink" Target="http://www.ieee.org/go/traini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7.jp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http://www.morganclaypool.com/na101/home/literatum/publisher/mcp/journals/covergifs/spr/cover.jpg" TargetMode="External"/><Relationship Id="rId13" Type="http://schemas.openxmlformats.org/officeDocument/2006/relationships/image" Target="http://www.morganclaypool.com/na101/home/literatum/publisher/mcp/journals/covergifs/ivm/cover.jp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morganclaypool.com/na101/home/literatum/publisher/mcp/journals/covergifs/cem/cover.jpg" TargetMode="External"/><Relationship Id="rId11" Type="http://schemas.openxmlformats.org/officeDocument/2006/relationships/image" Target="http://www.morganclaypool.com/na101/home/literatum/publisher/mcp/journals/covergifs/bme/cover.jpg" TargetMode="External"/><Relationship Id="rId5" Type="http://schemas.openxmlformats.org/officeDocument/2006/relationships/image" Target="../media/image16.jpeg"/><Relationship Id="rId15" Type="http://schemas.openxmlformats.org/officeDocument/2006/relationships/image" Target="http://www.morganclaypool.com/na101/home/literatum/publisher/mcp/journals/covergifs/sap/cover.jpg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27.jpeg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414" y="1217654"/>
            <a:ext cx="8826260" cy="2358059"/>
          </a:xfrm>
          <a:effectLst/>
        </p:spPr>
        <p:txBody>
          <a:bodyPr/>
          <a:lstStyle/>
          <a:p>
            <a:r>
              <a:rPr lang="en-US" altLang="zh-TW" sz="3200" b="1" dirty="0" smtClean="0"/>
              <a:t>IEEE</a:t>
            </a:r>
            <a:r>
              <a:rPr lang="zh-TW" altLang="en-US" sz="3200" b="1" dirty="0" smtClean="0"/>
              <a:t> </a:t>
            </a:r>
            <a:r>
              <a:rPr lang="en-US" altLang="en-US" sz="3200" b="1" dirty="0" smtClean="0"/>
              <a:t>eBook </a:t>
            </a:r>
            <a:r>
              <a:rPr lang="en-US" altLang="zh-TW" sz="3200" b="1" dirty="0" smtClean="0"/>
              <a:t>Access in</a:t>
            </a: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en-US" altLang="en-US" sz="3200" b="1" dirty="0" smtClean="0"/>
              <a:t>IEEE </a:t>
            </a:r>
            <a:r>
              <a:rPr lang="en-US" altLang="en-US" sz="3200" b="1" i="1" dirty="0" smtClean="0"/>
              <a:t>Xplore</a:t>
            </a:r>
            <a:r>
              <a:rPr lang="en-US" altLang="en-US" sz="3200" b="1" dirty="0" smtClean="0"/>
              <a:t> Digital Library</a:t>
            </a:r>
            <a:endParaRPr lang="en-US" altLang="en-US" sz="3200" b="1" dirty="0"/>
          </a:p>
        </p:txBody>
      </p:sp>
      <p:sp>
        <p:nvSpPr>
          <p:cNvPr id="2" name="矩形 1"/>
          <p:cNvSpPr/>
          <p:nvPr/>
        </p:nvSpPr>
        <p:spPr>
          <a:xfrm>
            <a:off x="724395" y="3884948"/>
            <a:ext cx="643642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zh-TW" sz="2000" b="1" dirty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MIT Press eBooks </a:t>
            </a:r>
            <a:r>
              <a:rPr lang="en-US" altLang="zh-TW" sz="2000" b="1" dirty="0" smtClean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Library-</a:t>
            </a:r>
          </a:p>
          <a:p>
            <a:pPr eaLnBrk="1" hangingPunct="1">
              <a:spcBef>
                <a:spcPts val="1000"/>
              </a:spcBef>
            </a:pPr>
            <a:r>
              <a:rPr lang="zh-TW" altLang="en-US" sz="2000" b="1" dirty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 </a:t>
            </a:r>
            <a:r>
              <a:rPr lang="zh-TW" altLang="en-US" sz="2000" b="1" dirty="0" smtClean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   </a:t>
            </a:r>
            <a:r>
              <a:rPr lang="en-US" altLang="zh-TW" sz="2000" b="1" dirty="0" smtClean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Computing </a:t>
            </a:r>
            <a:r>
              <a:rPr lang="en-US" altLang="zh-TW" sz="2000" b="1" dirty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&amp; Engineering Collection</a:t>
            </a:r>
            <a:endParaRPr lang="en-US" altLang="zh-TW" sz="1800" b="1" baseline="-25000" dirty="0">
              <a:solidFill>
                <a:srgbClr val="737373"/>
              </a:solidFill>
              <a:latin typeface="Verdana" pitchFamily="34" charset="0"/>
              <a:ea typeface="ＭＳ Ｐゴシック" pitchFamily="-112" charset="-128"/>
            </a:endParaRPr>
          </a:p>
          <a:p>
            <a:pPr marL="342900" indent="-342900" eaLnBrk="1" hangingPunct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zh-TW" sz="2000" b="1" dirty="0" smtClean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Morgan </a:t>
            </a:r>
            <a:r>
              <a:rPr lang="en-US" altLang="zh-TW" sz="2000" b="1" dirty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&amp; </a:t>
            </a:r>
            <a:r>
              <a:rPr lang="en-US" altLang="zh-TW" sz="2000" b="1" dirty="0" smtClean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Claypool – 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zh-TW" sz="2000" b="1" dirty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 </a:t>
            </a:r>
            <a:r>
              <a:rPr lang="en-US" altLang="zh-TW" sz="2000" b="1" dirty="0" smtClean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    Synthesis </a:t>
            </a:r>
            <a:r>
              <a:rPr lang="en-US" altLang="zh-TW" sz="2000" b="1" dirty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eBooks </a:t>
            </a:r>
            <a:r>
              <a:rPr lang="en-US" altLang="zh-TW" sz="2000" b="1" dirty="0" smtClean="0">
                <a:solidFill>
                  <a:srgbClr val="737373"/>
                </a:solidFill>
                <a:latin typeface="Verdana" pitchFamily="34" charset="0"/>
                <a:ea typeface="ＭＳ Ｐゴシック" pitchFamily="-112" charset="-128"/>
              </a:rPr>
              <a:t>Library</a:t>
            </a:r>
            <a:endParaRPr lang="en-US" altLang="zh-TW" sz="1800" b="1" dirty="0">
              <a:solidFill>
                <a:srgbClr val="737373"/>
              </a:solidFill>
              <a:latin typeface="Verdana" pitchFamily="34" charset="0"/>
              <a:ea typeface="ＭＳ Ｐゴシック" pitchFamily="-112" charset="-128"/>
            </a:endParaRPr>
          </a:p>
        </p:txBody>
      </p:sp>
      <p:pic>
        <p:nvPicPr>
          <p:cNvPr id="6" name="Picture 2" descr="Morgan &amp; Claypool Publisher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40"/>
          <a:stretch>
            <a:fillRect/>
          </a:stretch>
        </p:blipFill>
        <p:spPr bwMode="auto">
          <a:xfrm>
            <a:off x="7777100" y="4583458"/>
            <a:ext cx="100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75" y="3564282"/>
            <a:ext cx="104775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="" xmlns:a16="http://schemas.microsoft.com/office/drawing/2014/main" id="{DAE69DBD-5717-401A-9A32-1D3B4655E7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64373"/>
            <a:ext cx="1616810" cy="4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itle 1"/>
          <p:cNvSpPr txBox="1">
            <a:spLocks/>
          </p:cNvSpPr>
          <p:nvPr/>
        </p:nvSpPr>
        <p:spPr bwMode="auto">
          <a:xfrm>
            <a:off x="457200" y="520976"/>
            <a:ext cx="8686800" cy="61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9pPr>
          </a:lstStyle>
          <a:p>
            <a:pPr eaLnBrk="1" hangingPunct="1">
              <a:buClr>
                <a:srgbClr val="003399"/>
              </a:buClr>
              <a:buSzPct val="60000"/>
            </a:pPr>
            <a:endParaRPr lang="en-US" sz="32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58140" y="1134441"/>
            <a:ext cx="7766463" cy="2375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 smtClean="0"/>
              <a:t>Finding a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eBook</a:t>
            </a:r>
            <a:endParaRPr lang="en-US" altLang="zh-TW" b="1" dirty="0"/>
          </a:p>
          <a:p>
            <a:r>
              <a:rPr lang="en-US" altLang="zh-TW" dirty="0"/>
              <a:t>Go to </a:t>
            </a:r>
            <a:r>
              <a:rPr lang="en-US" altLang="zh-TW" dirty="0" smtClean="0">
                <a:hlinkClick r:id="rId3"/>
              </a:rPr>
              <a:t>www.ieee.org/ieeexplore</a:t>
            </a:r>
            <a:endParaRPr lang="zh-TW" altLang="en-US" dirty="0"/>
          </a:p>
          <a:p>
            <a:r>
              <a:rPr lang="zh-TW" altLang="en-US" dirty="0"/>
              <a:t> </a:t>
            </a:r>
            <a:r>
              <a:rPr lang="en-US" altLang="zh-TW" dirty="0" smtClean="0"/>
              <a:t>Under </a:t>
            </a:r>
            <a:r>
              <a:rPr lang="en-US" altLang="zh-TW" dirty="0"/>
              <a:t>the Browse menu in the upper left hand corner, </a:t>
            </a:r>
            <a:r>
              <a:rPr lang="en-US" altLang="zh-TW" dirty="0" smtClean="0"/>
              <a:t>choose Books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2"/>
          <a:stretch/>
        </p:blipFill>
        <p:spPr bwMode="auto">
          <a:xfrm>
            <a:off x="1306286" y="3267786"/>
            <a:ext cx="5652654" cy="260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303813" y="4037610"/>
            <a:ext cx="2410691" cy="296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95003" y="337964"/>
            <a:ext cx="8229600" cy="979488"/>
          </a:xfrm>
        </p:spPr>
        <p:txBody>
          <a:bodyPr/>
          <a:lstStyle/>
          <a:p>
            <a:r>
              <a:rPr lang="en-US" altLang="zh-TW" dirty="0" smtClean="0"/>
              <a:t>Browse eBooks</a:t>
            </a:r>
            <a:endParaRPr lang="zh-TW" alt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="" xmlns:a16="http://schemas.microsoft.com/office/drawing/2014/main" id="{DAE69DBD-5717-401A-9A32-1D3B4655E7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64373"/>
            <a:ext cx="1616810" cy="4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48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Browse eBooks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3556"/>
            <a:ext cx="8229600" cy="252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>
            <a:spLocks noChangeArrowheads="1"/>
          </p:cNvSpPr>
          <p:nvPr/>
        </p:nvSpPr>
        <p:spPr bwMode="auto">
          <a:xfrm>
            <a:off x="4078217" y="2462180"/>
            <a:ext cx="3343861" cy="369332"/>
          </a:xfrm>
          <a:prstGeom prst="wedgeRectCallout">
            <a:avLst>
              <a:gd name="adj1" fmla="val -30215"/>
              <a:gd name="adj2" fmla="val 48456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Search keywords by title</a:t>
            </a:r>
            <a:endParaRPr lang="zh-TW" altLang="en-US" sz="1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Straight Connector 29" descr="&#10;">
            <a:extLst>
              <a:ext uri="{FF2B5EF4-FFF2-40B4-BE49-F238E27FC236}">
                <a16:creationId xmlns="" xmlns:a16="http://schemas.microsoft.com/office/drawing/2014/main" id="{3DEF5A8D-FE32-4FAE-A358-9E0A0F586D3C}"/>
              </a:ext>
            </a:extLst>
          </p:cNvPr>
          <p:cNvCxnSpPr>
            <a:cxnSpLocks/>
          </p:cNvCxnSpPr>
          <p:nvPr/>
        </p:nvCxnSpPr>
        <p:spPr>
          <a:xfrm flipV="1">
            <a:off x="2624439" y="2830472"/>
            <a:ext cx="1453778" cy="544147"/>
          </a:xfrm>
          <a:prstGeom prst="line">
            <a:avLst/>
          </a:prstGeom>
          <a:ln cap="rnd" cmpd="sng">
            <a:solidFill>
              <a:srgbClr val="FF0000"/>
            </a:solidFill>
            <a:prstDash val="sysDot"/>
            <a:headEnd type="oval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9" descr="&#10;">
            <a:extLst>
              <a:ext uri="{FF2B5EF4-FFF2-40B4-BE49-F238E27FC236}">
                <a16:creationId xmlns="" xmlns:a16="http://schemas.microsoft.com/office/drawing/2014/main" id="{3DEF5A8D-FE32-4FAE-A358-9E0A0F586D3C}"/>
              </a:ext>
            </a:extLst>
          </p:cNvPr>
          <p:cNvCxnSpPr>
            <a:cxnSpLocks/>
          </p:cNvCxnSpPr>
          <p:nvPr/>
        </p:nvCxnSpPr>
        <p:spPr>
          <a:xfrm flipV="1">
            <a:off x="2121709" y="2236135"/>
            <a:ext cx="1453778" cy="697070"/>
          </a:xfrm>
          <a:prstGeom prst="line">
            <a:avLst/>
          </a:prstGeom>
          <a:ln cap="rnd" cmpd="sng">
            <a:solidFill>
              <a:srgbClr val="FF0000"/>
            </a:solidFill>
            <a:prstDash val="sysDot"/>
            <a:headEnd type="oval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字方塊 4"/>
          <p:cNvSpPr>
            <a:spLocks noChangeArrowheads="1"/>
          </p:cNvSpPr>
          <p:nvPr/>
        </p:nvSpPr>
        <p:spPr bwMode="auto">
          <a:xfrm>
            <a:off x="3803104" y="1774469"/>
            <a:ext cx="2738219" cy="369332"/>
          </a:xfrm>
          <a:prstGeom prst="wedgeRectCallout">
            <a:avLst>
              <a:gd name="adj1" fmla="val -30215"/>
              <a:gd name="adj2" fmla="val 48456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earch by Topic </a:t>
            </a:r>
            <a:endParaRPr lang="zh-TW" altLang="en-US" sz="1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="" xmlns:a16="http://schemas.microsoft.com/office/drawing/2014/main" id="{DAE69DBD-5717-401A-9A32-1D3B4655E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64373"/>
            <a:ext cx="1616810" cy="4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8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0"/>
          <a:stretch/>
        </p:blipFill>
        <p:spPr bwMode="auto">
          <a:xfrm>
            <a:off x="457200" y="2030680"/>
            <a:ext cx="7808026" cy="394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749382"/>
          </a:xfrm>
        </p:spPr>
        <p:txBody>
          <a:bodyPr/>
          <a:lstStyle/>
          <a:p>
            <a:r>
              <a:rPr lang="en-US" altLang="zh-TW" dirty="0" smtClean="0"/>
              <a:t>Browse eBooks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12519" y="1127642"/>
            <a:ext cx="7647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0"/>
              </a:spcBef>
              <a:buBlip>
                <a:blip r:embed="rId3"/>
              </a:buBlip>
            </a:pPr>
            <a:r>
              <a:rPr lang="en-US" altLang="zh-TW" sz="2200" dirty="0">
                <a:solidFill>
                  <a:schemeClr val="bg2"/>
                </a:solidFill>
                <a:latin typeface="Verdana"/>
              </a:rPr>
              <a:t>Refine your result by selecting Morgan &amp; Claypool and MITP, then clicking Apply Refinements </a:t>
            </a:r>
            <a:endParaRPr lang="zh-TW" altLang="en-US" sz="2200" dirty="0">
              <a:solidFill>
                <a:schemeClr val="bg2"/>
              </a:solidFill>
              <a:latin typeface="Verdan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80655" y="4417621"/>
            <a:ext cx="1710046" cy="4512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233055" y="5389417"/>
            <a:ext cx="1557646" cy="2256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="" xmlns:a16="http://schemas.microsoft.com/office/drawing/2014/main" id="{DAE69DBD-5717-401A-9A32-1D3B4655E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64373"/>
            <a:ext cx="1616810" cy="4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9" y="1580817"/>
            <a:ext cx="8387551" cy="419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749382"/>
          </a:xfrm>
        </p:spPr>
        <p:txBody>
          <a:bodyPr/>
          <a:lstStyle/>
          <a:p>
            <a:r>
              <a:rPr lang="en-US" altLang="zh-TW" dirty="0" smtClean="0"/>
              <a:t>Browse eBooks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12518" y="1127642"/>
            <a:ext cx="76477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0"/>
              </a:spcBef>
              <a:buBlip>
                <a:blip r:embed="rId3"/>
              </a:buBlip>
            </a:pPr>
            <a:r>
              <a:rPr lang="en-US" altLang="zh-TW" sz="2200" dirty="0" smtClean="0">
                <a:solidFill>
                  <a:schemeClr val="bg2"/>
                </a:solidFill>
                <a:latin typeface="Verdana"/>
              </a:rPr>
              <a:t>Click the book title you like</a:t>
            </a:r>
            <a:endParaRPr lang="zh-TW" altLang="en-US" sz="2200" dirty="0">
              <a:solidFill>
                <a:schemeClr val="bg2"/>
              </a:solidFill>
              <a:latin typeface="Verdan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94463" y="3145498"/>
            <a:ext cx="2256311" cy="2256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DAE69DBD-5717-401A-9A32-1D3B4655E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64373"/>
            <a:ext cx="1616810" cy="4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71" y="1558529"/>
            <a:ext cx="6989804" cy="481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749382"/>
          </a:xfrm>
        </p:spPr>
        <p:txBody>
          <a:bodyPr/>
          <a:lstStyle/>
          <a:p>
            <a:r>
              <a:rPr lang="en-US" altLang="zh-TW" dirty="0" smtClean="0"/>
              <a:t>Browse eBooks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57200" y="1127641"/>
            <a:ext cx="76477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0"/>
              </a:spcBef>
              <a:buBlip>
                <a:blip r:embed="rId3"/>
              </a:buBlip>
            </a:pPr>
            <a:r>
              <a:rPr lang="en-US" altLang="zh-TW" sz="2200" dirty="0" smtClean="0">
                <a:solidFill>
                  <a:schemeClr val="bg2"/>
                </a:solidFill>
                <a:latin typeface="Verdana"/>
              </a:rPr>
              <a:t>MITP - </a:t>
            </a:r>
            <a:r>
              <a:rPr lang="en-US" altLang="zh-TW" sz="2000" dirty="0"/>
              <a:t> </a:t>
            </a:r>
            <a:r>
              <a:rPr lang="en-US" altLang="zh-TW" sz="2200" dirty="0">
                <a:solidFill>
                  <a:schemeClr val="bg2"/>
                </a:solidFill>
                <a:latin typeface="Verdana"/>
              </a:rPr>
              <a:t>individual chapters available in PDF</a:t>
            </a:r>
            <a:endParaRPr lang="zh-TW" altLang="en-US" sz="2200" dirty="0">
              <a:solidFill>
                <a:schemeClr val="bg2"/>
              </a:solidFill>
              <a:latin typeface="Verdan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14799" y="6167770"/>
            <a:ext cx="421574" cy="208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DAE69DBD-5717-401A-9A32-1D3B4655E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64373"/>
            <a:ext cx="1616810" cy="4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6" b="2106"/>
          <a:stretch/>
        </p:blipFill>
        <p:spPr bwMode="auto">
          <a:xfrm>
            <a:off x="457200" y="1897082"/>
            <a:ext cx="7815974" cy="394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749382"/>
          </a:xfrm>
        </p:spPr>
        <p:txBody>
          <a:bodyPr/>
          <a:lstStyle/>
          <a:p>
            <a:r>
              <a:rPr lang="en-US" altLang="zh-TW" dirty="0" smtClean="0"/>
              <a:t>Browse eBooks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57200" y="1127641"/>
            <a:ext cx="7647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200" dirty="0">
                <a:solidFill>
                  <a:schemeClr val="bg2"/>
                </a:solidFill>
                <a:latin typeface="Verdana"/>
              </a:rPr>
              <a:t>Morgan &amp; Claypool</a:t>
            </a:r>
            <a:r>
              <a:rPr lang="en-US" altLang="zh-TW" sz="2200" dirty="0" smtClean="0">
                <a:solidFill>
                  <a:schemeClr val="bg2"/>
                </a:solidFill>
                <a:latin typeface="Verdana"/>
              </a:rPr>
              <a:t> -</a:t>
            </a:r>
            <a:r>
              <a:rPr lang="en-US" altLang="zh-TW" sz="2200" dirty="0">
                <a:solidFill>
                  <a:schemeClr val="bg2"/>
                </a:solidFill>
                <a:latin typeface="Verdana"/>
              </a:rPr>
              <a:t>delivery as one complete PDF per eBook</a:t>
            </a:r>
            <a:endParaRPr lang="zh-TW" altLang="zh-TW" sz="2200" dirty="0">
              <a:solidFill>
                <a:schemeClr val="bg2"/>
              </a:solidFill>
              <a:latin typeface="Verdan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06390" y="2087133"/>
            <a:ext cx="1080654" cy="2924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457200" y="438150"/>
            <a:ext cx="82296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 b="0" kern="1200">
                <a:solidFill>
                  <a:schemeClr val="tx2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r>
              <a:rPr lang="en-US" altLang="zh-TW" smtClean="0"/>
              <a:t>Browse eBooks</a:t>
            </a:r>
            <a:endParaRPr lang="zh-TW" alt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="" xmlns:a16="http://schemas.microsoft.com/office/drawing/2014/main" id="{DAE69DBD-5717-401A-9A32-1D3B4655E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64373"/>
            <a:ext cx="1616810" cy="4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52" y="2232561"/>
            <a:ext cx="8113306" cy="382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749382"/>
          </a:xfrm>
        </p:spPr>
        <p:txBody>
          <a:bodyPr/>
          <a:lstStyle/>
          <a:p>
            <a:r>
              <a:rPr lang="en-US" altLang="zh-TW" dirty="0" smtClean="0"/>
              <a:t>Search eBooks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2652" y="999982"/>
            <a:ext cx="82669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>
                <a:solidFill>
                  <a:schemeClr val="bg2"/>
                </a:solidFill>
                <a:latin typeface="Verdana"/>
              </a:rPr>
              <a:t>IEEE </a:t>
            </a:r>
            <a:r>
              <a:rPr lang="en-US" altLang="zh-TW" sz="2200" dirty="0" err="1">
                <a:solidFill>
                  <a:schemeClr val="bg2"/>
                </a:solidFill>
                <a:latin typeface="Verdana"/>
              </a:rPr>
              <a:t>Xplore</a:t>
            </a:r>
            <a:r>
              <a:rPr lang="en-US" altLang="zh-TW" sz="2200" dirty="0">
                <a:solidFill>
                  <a:schemeClr val="bg2"/>
                </a:solidFill>
                <a:latin typeface="Verdana"/>
              </a:rPr>
              <a:t> searches for all terms in the metadata and ranks results by </a:t>
            </a:r>
            <a:r>
              <a:rPr lang="en-US" altLang="zh-TW" sz="2200" dirty="0" smtClean="0">
                <a:solidFill>
                  <a:schemeClr val="bg2"/>
                </a:solidFill>
                <a:latin typeface="Verdana"/>
              </a:rPr>
              <a:t>relevance. Enter keywords for searching books</a:t>
            </a:r>
          </a:p>
          <a:p>
            <a:endParaRPr lang="en-US" altLang="zh-TW" sz="2200" dirty="0">
              <a:solidFill>
                <a:schemeClr val="bg2"/>
              </a:solidFill>
              <a:latin typeface="Verdan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80357" y="3377069"/>
            <a:ext cx="944089" cy="208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DAE69DBD-5717-401A-9A32-1D3B4655E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64373"/>
            <a:ext cx="1616810" cy="4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/>
              <a:t/>
            </a:r>
            <a:br>
              <a:rPr lang="en-US" cap="none" dirty="0"/>
            </a:br>
            <a:r>
              <a:rPr lang="en-US" altLang="zh-TW" b="1" cap="none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More about  </a:t>
            </a:r>
            <a:r>
              <a:rPr lang="en-US" altLang="zh-TW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IEEE </a:t>
            </a:r>
            <a:r>
              <a:rPr lang="en-US" altLang="zh-TW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Xplore</a:t>
            </a:r>
            <a:r>
              <a:rPr lang="en-US" altLang="zh-TW" sz="36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5897" y="2006923"/>
            <a:ext cx="4722092" cy="3408218"/>
          </a:xfrm>
        </p:spPr>
        <p:txBody>
          <a:bodyPr>
            <a:normAutofit/>
          </a:bodyPr>
          <a:lstStyle/>
          <a:p>
            <a:r>
              <a:rPr lang="en-US" altLang="zh-TW" sz="2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Live Online Training :</a:t>
            </a:r>
            <a:r>
              <a:rPr lang="zh-TW" altLang="en-US" sz="2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sz="19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3"/>
              </a:rPr>
              <a:t>http://ieeexplore.ieee.org/Xplorehelp/#/ieee-xplore-training/video-tutorials</a:t>
            </a:r>
            <a:endParaRPr lang="en-US" sz="19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2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Apply IEEE </a:t>
            </a:r>
            <a:r>
              <a:rPr lang="en-US" altLang="zh-TW" sz="23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Online </a:t>
            </a:r>
            <a:r>
              <a:rPr lang="en-US" altLang="zh-TW" sz="2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Training</a:t>
            </a:r>
            <a:r>
              <a:rPr lang="en-US" altLang="zh-TW" sz="2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 :</a:t>
            </a:r>
            <a:r>
              <a:rPr lang="zh-TW" altLang="en-US" sz="2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sz="19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4"/>
              </a:rPr>
              <a:t>www.ieee.org/go/training</a:t>
            </a:r>
            <a:endParaRPr lang="en-US" sz="19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2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 </a:t>
            </a:r>
            <a:r>
              <a:rPr lang="en-US" altLang="zh-TW" sz="23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Xplore</a:t>
            </a:r>
            <a:r>
              <a:rPr lang="en-US" altLang="zh-TW" sz="2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 </a:t>
            </a:r>
            <a:r>
              <a:rPr lang="en-US" altLang="zh-TW" sz="2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Digital Library </a:t>
            </a:r>
            <a:r>
              <a:rPr lang="en-US" altLang="zh-TW" sz="2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:</a:t>
            </a:r>
            <a:r>
              <a:rPr lang="zh-TW" altLang="en-US" sz="2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19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5"/>
              </a:rPr>
              <a:t>www.ieee.org/ieeexplore</a:t>
            </a:r>
            <a:endParaRPr lang="en-US" altLang="zh-TW" sz="19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</a:pPr>
            <a:endParaRPr lang="en-US" altLang="zh-TW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88629" y="5036271"/>
            <a:ext cx="5187908" cy="787658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Contact us at </a:t>
            </a:r>
            <a:r>
              <a:rPr lang="en-US" sz="2000" dirty="0" smtClean="0">
                <a:hlinkClick r:id="rId6"/>
              </a:rPr>
              <a:t>service@hintoninfo.com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68685" y="2233899"/>
            <a:ext cx="3679371" cy="2791296"/>
            <a:chOff x="6130343" y="2029054"/>
            <a:chExt cx="5310616" cy="39349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01" y="2029054"/>
              <a:ext cx="5284858" cy="350121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30343" y="5533132"/>
              <a:ext cx="52848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The Best Professional Development Activity Winner – - IEEE University of Southampton Student Branch (STB09551) ,UK&amp;RI Section</a:t>
              </a:r>
            </a:p>
          </p:txBody>
        </p:sp>
      </p:grpSp>
      <p:pic>
        <p:nvPicPr>
          <p:cNvPr id="11" name="Picture 1">
            <a:extLst>
              <a:ext uri="{FF2B5EF4-FFF2-40B4-BE49-F238E27FC236}">
                <a16:creationId xmlns="" xmlns:a16="http://schemas.microsoft.com/office/drawing/2014/main" id="{DAE69DBD-5717-401A-9A32-1D3B4655E7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64373"/>
            <a:ext cx="1616810" cy="4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/>
          <p:cNvSpPr txBox="1">
            <a:spLocks/>
          </p:cNvSpPr>
          <p:nvPr/>
        </p:nvSpPr>
        <p:spPr bwMode="auto">
          <a:xfrm>
            <a:off x="360363" y="515938"/>
            <a:ext cx="7897018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eaLnBrk="0" hangingPunct="0">
              <a:spcBef>
                <a:spcPts val="2000"/>
              </a:spcBef>
              <a:buBlip>
                <a:blip r:embed="rId2"/>
              </a:buBlip>
              <a:defRPr sz="2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625475" indent="-342900" eaLnBrk="0" hangingPunct="0">
              <a:spcBef>
                <a:spcPts val="600"/>
              </a:spcBef>
              <a:buSzPct val="10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863600" indent="-285750" eaLnBrk="0" hangingPunct="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146175" indent="-285750" eaLnBrk="0" hangingPunct="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428750" indent="-285750" eaLnBrk="0" hangingPunct="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1885950" indent="-28575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3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343150" indent="-28575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3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800350" indent="-28575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3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257550" indent="-28575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3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399"/>
              </a:buClr>
              <a:buSzPct val="60000"/>
              <a:buFontTx/>
              <a:buNone/>
            </a:pPr>
            <a:r>
              <a:rPr lang="en-US" altLang="en-US" sz="3500" b="1" dirty="0" smtClean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 MIT </a:t>
            </a:r>
            <a:r>
              <a:rPr lang="en-US" altLang="en-US" sz="3500" b="1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Press eBooks </a:t>
            </a:r>
            <a:r>
              <a:rPr lang="en-US" altLang="en-US" sz="3500" b="1" dirty="0" smtClean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Library-</a:t>
            </a:r>
            <a:r>
              <a:rPr lang="en-US" altLang="en-US" sz="3500" b="1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en-US" sz="3500" b="1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en-US" sz="3000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Computing and Engineering Collection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7163" y="4732338"/>
            <a:ext cx="960437" cy="1281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7163" y="1736725"/>
            <a:ext cx="960437" cy="1279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7163" y="3198813"/>
            <a:ext cx="960437" cy="1281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" y="1917700"/>
            <a:ext cx="7150100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2000"/>
              </a:spcBef>
              <a:buSzPct val="108000"/>
              <a:buFont typeface="Times New Roman" charset="0"/>
              <a:buBlip>
                <a:blip r:embed="rId7"/>
              </a:buBlip>
              <a:defRPr/>
            </a:pPr>
            <a:r>
              <a:rPr lang="en-US" sz="2000" dirty="0">
                <a:solidFill>
                  <a:srgbClr val="808080"/>
                </a:solidFill>
                <a:latin typeface="Verdana" charset="0"/>
                <a:cs typeface="ＭＳ Ｐゴシック" charset="0"/>
              </a:rPr>
              <a:t>H</a:t>
            </a:r>
            <a:r>
              <a:rPr lang="en-US" sz="2000" dirty="0" smtClean="0">
                <a:solidFill>
                  <a:srgbClr val="808080"/>
                </a:solidFill>
                <a:latin typeface="Verdana" charset="0"/>
                <a:cs typeface="ＭＳ Ｐゴシック" charset="0"/>
              </a:rPr>
              <a:t>igh quality eBooks content in computer science and engineering </a:t>
            </a:r>
          </a:p>
          <a:p>
            <a:pPr>
              <a:spcBef>
                <a:spcPts val="2000"/>
              </a:spcBef>
              <a:buSzPct val="108000"/>
              <a:buFont typeface="Times New Roman" charset="0"/>
              <a:buBlip>
                <a:blip r:embed="rId7"/>
              </a:buBlip>
              <a:defRPr/>
            </a:pPr>
            <a:r>
              <a:rPr lang="en-US" sz="2000" dirty="0" smtClean="0">
                <a:solidFill>
                  <a:srgbClr val="808080"/>
                </a:solidFill>
                <a:latin typeface="Verdana" charset="0"/>
                <a:cs typeface="ＭＳ Ｐゴシック" charset="0"/>
              </a:rPr>
              <a:t>Access to more than </a:t>
            </a:r>
            <a:r>
              <a:rPr lang="en-US" sz="2000" dirty="0" smtClean="0">
                <a:solidFill>
                  <a:srgbClr val="808080"/>
                </a:solidFill>
                <a:latin typeface="Verdana" charset="0"/>
                <a:cs typeface="ＭＳ Ｐゴシック" charset="0"/>
              </a:rPr>
              <a:t>700</a:t>
            </a:r>
            <a:r>
              <a:rPr lang="en-US" sz="2000" dirty="0" smtClean="0">
                <a:solidFill>
                  <a:srgbClr val="808080"/>
                </a:solidFill>
                <a:latin typeface="Verdana" charset="0"/>
                <a:cs typeface="ＭＳ Ｐゴシック" charset="0"/>
              </a:rPr>
              <a:t> </a:t>
            </a:r>
            <a:r>
              <a:rPr lang="en-US" sz="2000" dirty="0" smtClean="0">
                <a:solidFill>
                  <a:srgbClr val="808080"/>
                </a:solidFill>
                <a:latin typeface="Verdana" charset="0"/>
                <a:cs typeface="ＭＳ Ｐゴシック" charset="0"/>
              </a:rPr>
              <a:t>titles in numerous technology fields via the IEEE </a:t>
            </a:r>
            <a:r>
              <a:rPr lang="en-US" sz="2000" i="1" dirty="0" smtClean="0">
                <a:solidFill>
                  <a:srgbClr val="808080"/>
                </a:solidFill>
                <a:latin typeface="Verdana" charset="0"/>
                <a:cs typeface="ＭＳ Ｐゴシック" charset="0"/>
              </a:rPr>
              <a:t>Xplore </a:t>
            </a:r>
            <a:r>
              <a:rPr lang="en-US" sz="2000" dirty="0" smtClean="0">
                <a:solidFill>
                  <a:srgbClr val="808080"/>
                </a:solidFill>
                <a:latin typeface="Verdana" charset="0"/>
                <a:cs typeface="ＭＳ Ｐゴシック" charset="0"/>
              </a:rPr>
              <a:t>digital library</a:t>
            </a:r>
          </a:p>
          <a:p>
            <a:pPr>
              <a:spcBef>
                <a:spcPts val="2000"/>
              </a:spcBef>
              <a:buSzPct val="108000"/>
              <a:buFont typeface="Times New Roman" charset="0"/>
              <a:buBlip>
                <a:blip r:embed="rId7"/>
              </a:buBlip>
              <a:defRPr/>
            </a:pPr>
            <a:r>
              <a:rPr lang="en-US" sz="2000" dirty="0" smtClean="0">
                <a:solidFill>
                  <a:srgbClr val="808080"/>
                </a:solidFill>
                <a:latin typeface="Verdana" charset="0"/>
                <a:cs typeface="ＭＳ Ｐゴシック" charset="0"/>
              </a:rPr>
              <a:t>Covers computer science, artificial intelligence, information theory, computer programming, information technology, electrical engineering and more</a:t>
            </a:r>
          </a:p>
          <a:p>
            <a:pPr>
              <a:spcBef>
                <a:spcPts val="2000"/>
              </a:spcBef>
              <a:buSzPct val="108000"/>
              <a:buFont typeface="Times New Roman" charset="0"/>
              <a:buBlip>
                <a:blip r:embed="rId7"/>
              </a:buBlip>
              <a:defRPr/>
            </a:pPr>
            <a:r>
              <a:rPr lang="en-US" sz="2000" dirty="0" smtClean="0">
                <a:solidFill>
                  <a:srgbClr val="808080"/>
                </a:solidFill>
                <a:latin typeface="Verdana" charset="0"/>
                <a:cs typeface="ＭＳ Ｐゴシック" charset="0"/>
              </a:rPr>
              <a:t>Available </a:t>
            </a:r>
            <a:r>
              <a:rPr lang="en-US" sz="2000" dirty="0">
                <a:solidFill>
                  <a:srgbClr val="808080"/>
                </a:solidFill>
                <a:latin typeface="Verdana" charset="0"/>
                <a:cs typeface="ＭＳ Ｐゴシック" charset="0"/>
              </a:rPr>
              <a:t>as an add-on to your existing IEEE </a:t>
            </a:r>
            <a:r>
              <a:rPr lang="en-US" sz="2000" i="1" dirty="0">
                <a:solidFill>
                  <a:srgbClr val="808080"/>
                </a:solidFill>
                <a:latin typeface="Verdana" charset="0"/>
                <a:cs typeface="ＭＳ Ｐゴシック" charset="0"/>
              </a:rPr>
              <a:t>Xplore</a:t>
            </a:r>
            <a:r>
              <a:rPr lang="en-US" sz="2000" dirty="0">
                <a:solidFill>
                  <a:srgbClr val="808080"/>
                </a:solidFill>
                <a:latin typeface="Verdana" charset="0"/>
                <a:cs typeface="ＭＳ Ｐゴシック" charset="0"/>
              </a:rPr>
              <a:t> subscription or as a stand-alone subscription.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="" xmlns:a16="http://schemas.microsoft.com/office/drawing/2014/main" id="{DAE69DBD-5717-401A-9A32-1D3B4655E7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64373"/>
            <a:ext cx="1616810" cy="4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69900" y="1908175"/>
            <a:ext cx="8115300" cy="450373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solidFill>
                  <a:srgbClr val="808080"/>
                </a:solidFill>
              </a:rPr>
              <a:t>Access to more than 675 titles via IEEE </a:t>
            </a:r>
            <a:r>
              <a:rPr lang="en-US" i="1" dirty="0" smtClean="0">
                <a:solidFill>
                  <a:srgbClr val="808080"/>
                </a:solidFill>
              </a:rPr>
              <a:t>Xplore</a:t>
            </a:r>
            <a:endParaRPr lang="en-US" dirty="0" smtClean="0">
              <a:solidFill>
                <a:srgbClr val="80808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808080"/>
                </a:solidFill>
              </a:rPr>
              <a:t>Expect to add 40 new titles each year to the collection</a:t>
            </a:r>
          </a:p>
          <a:p>
            <a:pPr>
              <a:defRPr/>
            </a:pPr>
            <a:r>
              <a:rPr lang="en-US" dirty="0" smtClean="0">
                <a:solidFill>
                  <a:srgbClr val="808080"/>
                </a:solidFill>
              </a:rPr>
              <a:t>More than 70% of titles are in computing related fields</a:t>
            </a:r>
          </a:p>
          <a:p>
            <a:pPr>
              <a:defRPr/>
            </a:pPr>
            <a:r>
              <a:rPr lang="en-US" dirty="0" smtClean="0">
                <a:solidFill>
                  <a:srgbClr val="808080"/>
                </a:solidFill>
              </a:rPr>
              <a:t>Rigorous review process ensures titles are relevant and high quality</a:t>
            </a:r>
          </a:p>
          <a:p>
            <a:pPr>
              <a:defRPr/>
            </a:pPr>
            <a:r>
              <a:rPr lang="en-US" dirty="0" smtClean="0">
                <a:solidFill>
                  <a:srgbClr val="808080"/>
                </a:solidFill>
              </a:rPr>
              <a:t>Several award winning titles for professional and scholarly excellence (PROSE Awards)</a:t>
            </a:r>
          </a:p>
          <a:p>
            <a:pPr>
              <a:defRPr/>
            </a:pPr>
            <a:r>
              <a:rPr lang="en-US" dirty="0" smtClean="0">
                <a:solidFill>
                  <a:srgbClr val="808080"/>
                </a:solidFill>
              </a:rPr>
              <a:t>Approximately 13,000 individual chapters available in PDF</a:t>
            </a:r>
          </a:p>
          <a:p>
            <a:pPr>
              <a:defRPr/>
            </a:pPr>
            <a:r>
              <a:rPr lang="en-US" dirty="0" smtClean="0">
                <a:solidFill>
                  <a:srgbClr val="808080"/>
                </a:solidFill>
              </a:rPr>
              <a:t>Perpetual access option available</a:t>
            </a:r>
          </a:p>
          <a:p>
            <a:pPr>
              <a:defRPr/>
            </a:pPr>
            <a:r>
              <a:rPr lang="en-US" dirty="0" smtClean="0">
                <a:solidFill>
                  <a:srgbClr val="808080"/>
                </a:solidFill>
              </a:rPr>
              <a:t>Free trials available </a:t>
            </a:r>
          </a:p>
        </p:txBody>
      </p:sp>
      <p:sp>
        <p:nvSpPr>
          <p:cNvPr id="177155" name="Title 1"/>
          <p:cNvSpPr txBox="1">
            <a:spLocks/>
          </p:cNvSpPr>
          <p:nvPr/>
        </p:nvSpPr>
        <p:spPr bwMode="auto">
          <a:xfrm>
            <a:off x="484188" y="582613"/>
            <a:ext cx="86868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eaLnBrk="0" hangingPunct="0">
              <a:spcBef>
                <a:spcPts val="2000"/>
              </a:spcBef>
              <a:buBlip>
                <a:blip r:embed="rId3"/>
              </a:buBlip>
              <a:defRPr sz="2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625475" indent="-342900" eaLnBrk="0" hangingPunct="0">
              <a:spcBef>
                <a:spcPts val="600"/>
              </a:spcBef>
              <a:buSzPct val="10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863600" indent="-285750" eaLnBrk="0" hangingPunct="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146175" indent="-285750" eaLnBrk="0" hangingPunct="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428750" indent="-285750" eaLnBrk="0" hangingPunct="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1885950" indent="-28575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343150" indent="-28575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800350" indent="-28575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257550" indent="-28575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399"/>
              </a:buClr>
              <a:buSzPct val="60000"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 MIT Press eBooks Library-</a:t>
            </a:r>
            <a:r>
              <a:rPr lang="en-US" altLang="en-US" sz="3500" dirty="0">
                <a:solidFill>
                  <a:schemeClr val="tx2"/>
                </a:solidFill>
              </a:rPr>
              <a:t/>
            </a:r>
            <a:br>
              <a:rPr lang="en-US" altLang="en-US" sz="3500" dirty="0">
                <a:solidFill>
                  <a:schemeClr val="tx2"/>
                </a:solidFill>
              </a:rPr>
            </a:br>
            <a:r>
              <a:rPr lang="en-US" altLang="en-US" sz="3000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Quick Facts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DAE69DBD-5717-401A-9A32-1D3B4655E7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64373"/>
            <a:ext cx="1616810" cy="4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74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Content Placeholder 2"/>
          <p:cNvSpPr>
            <a:spLocks noGrp="1"/>
          </p:cNvSpPr>
          <p:nvPr>
            <p:ph idx="1"/>
          </p:nvPr>
        </p:nvSpPr>
        <p:spPr>
          <a:xfrm>
            <a:off x="360363" y="1785937"/>
            <a:ext cx="7088188" cy="4503738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2400" dirty="0" smtClean="0">
                <a:solidFill>
                  <a:srgbClr val="808080"/>
                </a:solidFill>
                <a:latin typeface="Verdana" pitchFamily="34" charset="0"/>
                <a:ea typeface="ＭＳ Ｐゴシック" pitchFamily="34" charset="-128"/>
              </a:rPr>
              <a:t>The collection includes titles with an emphasis on leading areas of applied research, such as:</a:t>
            </a:r>
          </a:p>
        </p:txBody>
      </p:sp>
      <p:sp>
        <p:nvSpPr>
          <p:cNvPr id="179203" name="Title 1"/>
          <p:cNvSpPr txBox="1">
            <a:spLocks/>
          </p:cNvSpPr>
          <p:nvPr/>
        </p:nvSpPr>
        <p:spPr bwMode="auto">
          <a:xfrm>
            <a:off x="457200" y="436563"/>
            <a:ext cx="86868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eaLnBrk="0" hangingPunct="0">
              <a:spcBef>
                <a:spcPts val="2000"/>
              </a:spcBef>
              <a:buBlip>
                <a:blip r:embed="rId3"/>
              </a:buBlip>
              <a:defRPr sz="2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399"/>
              </a:buClr>
              <a:buSzPct val="60000"/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 MIT Press eBooks Library-</a:t>
            </a:r>
            <a:r>
              <a:rPr lang="en-US" altLang="en-US" sz="3500" dirty="0">
                <a:solidFill>
                  <a:schemeClr val="tx2"/>
                </a:solidFill>
              </a:rPr>
              <a:t/>
            </a:r>
            <a:br>
              <a:rPr lang="en-US" altLang="en-US" sz="3500" dirty="0">
                <a:solidFill>
                  <a:schemeClr val="tx2"/>
                </a:solidFill>
              </a:rPr>
            </a:br>
            <a:r>
              <a:rPr lang="en-US" altLang="en-US" sz="3000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Content </a:t>
            </a:r>
            <a:r>
              <a:rPr lang="en-US" altLang="en-US" sz="3000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Areas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94850" y="3105525"/>
            <a:ext cx="7406640" cy="24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numCol="2"/>
          <a:lstStyle/>
          <a:p>
            <a:pPr marL="625475" lvl="1" indent="-342900" defTabSz="914400">
              <a:spcBef>
                <a:spcPts val="600"/>
              </a:spcBef>
              <a:buSzPct val="100000"/>
              <a:buFont typeface="Verdana" pitchFamily="34" charset="0"/>
              <a:buChar char="-"/>
              <a:defRPr/>
            </a:pPr>
            <a:r>
              <a:rPr lang="en-US" sz="1600" dirty="0">
                <a:solidFill>
                  <a:schemeClr val="bg2"/>
                </a:solidFill>
                <a:latin typeface="Verdana"/>
                <a:ea typeface="ＭＳ Ｐゴシック" charset="0"/>
              </a:rPr>
              <a:t>Bioengineering</a:t>
            </a:r>
          </a:p>
          <a:p>
            <a:pPr marL="625475" lvl="1" indent="-342900" defTabSz="914400">
              <a:spcBef>
                <a:spcPts val="600"/>
              </a:spcBef>
              <a:buSzPct val="100000"/>
              <a:buFont typeface="Verdana" pitchFamily="34" charset="0"/>
              <a:buChar char="-"/>
              <a:defRPr/>
            </a:pPr>
            <a:r>
              <a:rPr lang="en-US" sz="1600" dirty="0">
                <a:solidFill>
                  <a:schemeClr val="bg2"/>
                </a:solidFill>
                <a:latin typeface="Verdana"/>
                <a:ea typeface="ＭＳ Ｐゴシック" charset="0"/>
              </a:rPr>
              <a:t>Communication, Networking, and Broadcasting</a:t>
            </a:r>
          </a:p>
          <a:p>
            <a:pPr marL="625475" lvl="1" indent="-342900" defTabSz="914400">
              <a:spcBef>
                <a:spcPts val="600"/>
              </a:spcBef>
              <a:buSzPct val="100000"/>
              <a:buFont typeface="Verdana" pitchFamily="34" charset="0"/>
              <a:buChar char="-"/>
              <a:defRPr/>
            </a:pPr>
            <a:r>
              <a:rPr lang="en-US" sz="1600" dirty="0">
                <a:solidFill>
                  <a:schemeClr val="bg2"/>
                </a:solidFill>
                <a:latin typeface="Verdana"/>
                <a:ea typeface="ＭＳ Ｐゴシック" charset="0"/>
              </a:rPr>
              <a:t>Components, Circuits, Devices, and Systems</a:t>
            </a:r>
          </a:p>
          <a:p>
            <a:pPr marL="625475" lvl="1" indent="-342900" defTabSz="914400">
              <a:spcBef>
                <a:spcPts val="600"/>
              </a:spcBef>
              <a:buSzPct val="100000"/>
              <a:buFont typeface="Verdana" pitchFamily="34" charset="0"/>
              <a:buChar char="-"/>
              <a:defRPr/>
            </a:pPr>
            <a:r>
              <a:rPr lang="en-US" sz="1600" dirty="0">
                <a:solidFill>
                  <a:schemeClr val="bg2"/>
                </a:solidFill>
                <a:latin typeface="Verdana"/>
                <a:ea typeface="ＭＳ Ｐゴシック" charset="0"/>
              </a:rPr>
              <a:t>Computing and Processing</a:t>
            </a:r>
          </a:p>
          <a:p>
            <a:pPr marL="625475" lvl="1" indent="-342900" defTabSz="914400">
              <a:spcBef>
                <a:spcPts val="600"/>
              </a:spcBef>
              <a:buSzPct val="100000"/>
              <a:buFont typeface="Verdana" pitchFamily="34" charset="0"/>
              <a:buChar char="-"/>
              <a:defRPr/>
            </a:pPr>
            <a:r>
              <a:rPr lang="en-US" sz="1600" dirty="0">
                <a:solidFill>
                  <a:schemeClr val="bg2"/>
                </a:solidFill>
                <a:latin typeface="Verdana"/>
                <a:ea typeface="ＭＳ Ｐゴシック" charset="0"/>
              </a:rPr>
              <a:t>Engineered Materials, Dielectrics, and Plasmas</a:t>
            </a:r>
          </a:p>
          <a:p>
            <a:pPr marL="625475" lvl="1" indent="-342900" defTabSz="914400">
              <a:spcBef>
                <a:spcPts val="600"/>
              </a:spcBef>
              <a:buSzPct val="100000"/>
              <a:buFont typeface="Verdana" pitchFamily="34" charset="0"/>
              <a:buChar char="-"/>
              <a:defRPr/>
            </a:pPr>
            <a:r>
              <a:rPr lang="en-US" sz="1600" dirty="0">
                <a:solidFill>
                  <a:schemeClr val="bg2"/>
                </a:solidFill>
                <a:latin typeface="Verdana"/>
                <a:ea typeface="ＭＳ Ｐゴシック" charset="0"/>
              </a:rPr>
              <a:t>Engineering Profession</a:t>
            </a:r>
          </a:p>
          <a:p>
            <a:pPr marL="625475" lvl="1" indent="-342900" defTabSz="914400">
              <a:spcBef>
                <a:spcPts val="600"/>
              </a:spcBef>
              <a:buSzPct val="100000"/>
              <a:buFont typeface="Verdana" pitchFamily="34" charset="0"/>
              <a:buChar char="-"/>
              <a:defRPr/>
            </a:pPr>
            <a:r>
              <a:rPr lang="en-US" sz="1600" dirty="0">
                <a:solidFill>
                  <a:schemeClr val="bg2"/>
                </a:solidFill>
                <a:latin typeface="Verdana"/>
                <a:ea typeface="ＭＳ Ｐゴシック" charset="0"/>
              </a:rPr>
              <a:t>Fields, Waves, and Electromagnetics</a:t>
            </a:r>
          </a:p>
          <a:p>
            <a:pPr marL="625475" lvl="1" indent="-342900" defTabSz="914400">
              <a:spcBef>
                <a:spcPts val="600"/>
              </a:spcBef>
              <a:buSzPct val="100000"/>
              <a:buFont typeface="Verdana" pitchFamily="34" charset="0"/>
              <a:buChar char="-"/>
              <a:defRPr/>
            </a:pPr>
            <a:r>
              <a:rPr lang="en-US" sz="1600" dirty="0">
                <a:solidFill>
                  <a:schemeClr val="bg2"/>
                </a:solidFill>
                <a:latin typeface="Verdana"/>
                <a:ea typeface="ＭＳ Ｐゴシック" charset="0"/>
              </a:rPr>
              <a:t>Geoscience</a:t>
            </a:r>
          </a:p>
          <a:p>
            <a:pPr marL="625475" lvl="1" indent="-342900" defTabSz="914400">
              <a:spcBef>
                <a:spcPts val="600"/>
              </a:spcBef>
              <a:buSzPct val="100000"/>
              <a:buFont typeface="Verdana" pitchFamily="34" charset="0"/>
              <a:buChar char="-"/>
              <a:defRPr/>
            </a:pPr>
            <a:r>
              <a:rPr lang="en-US" sz="1600" dirty="0">
                <a:solidFill>
                  <a:schemeClr val="bg2"/>
                </a:solidFill>
                <a:latin typeface="Verdana"/>
                <a:ea typeface="ＭＳ Ｐゴシック" charset="0"/>
              </a:rPr>
              <a:t>Power, Energy, and Industry Applications</a:t>
            </a:r>
          </a:p>
          <a:p>
            <a:pPr marL="625475" lvl="1" indent="-342900" defTabSz="914400">
              <a:spcBef>
                <a:spcPts val="600"/>
              </a:spcBef>
              <a:buSzPct val="100000"/>
              <a:buFont typeface="Verdana" pitchFamily="34" charset="0"/>
              <a:buChar char="-"/>
              <a:defRPr/>
            </a:pPr>
            <a:r>
              <a:rPr lang="en-US" sz="1600" dirty="0">
                <a:solidFill>
                  <a:schemeClr val="bg2"/>
                </a:solidFill>
                <a:latin typeface="Verdana"/>
                <a:ea typeface="ＭＳ Ｐゴシック" charset="0"/>
              </a:rPr>
              <a:t>Robotics and Control Systems</a:t>
            </a:r>
          </a:p>
          <a:p>
            <a:pPr marL="625475" lvl="1" indent="-342900" defTabSz="914400">
              <a:spcBef>
                <a:spcPts val="600"/>
              </a:spcBef>
              <a:buSzPct val="100000"/>
              <a:buFont typeface="Verdana" pitchFamily="34" charset="0"/>
              <a:buChar char="-"/>
              <a:defRPr/>
            </a:pPr>
            <a:r>
              <a:rPr lang="en-US" sz="1600" dirty="0">
                <a:solidFill>
                  <a:schemeClr val="bg2"/>
                </a:solidFill>
                <a:latin typeface="Verdana"/>
                <a:ea typeface="ＭＳ Ｐゴシック" charset="0"/>
              </a:rPr>
              <a:t>Signal Processing</a:t>
            </a:r>
          </a:p>
          <a:p>
            <a:pPr marL="625475" lvl="1" indent="-342900" defTabSz="914400">
              <a:spcBef>
                <a:spcPts val="600"/>
              </a:spcBef>
              <a:buSzPct val="100000"/>
              <a:buFont typeface="Verdana" pitchFamily="34" charset="0"/>
              <a:buChar char="-"/>
              <a:defRPr/>
            </a:pPr>
            <a:r>
              <a:rPr lang="en-US" sz="1600" dirty="0">
                <a:solidFill>
                  <a:schemeClr val="bg2"/>
                </a:solidFill>
                <a:latin typeface="Verdana"/>
                <a:ea typeface="ＭＳ Ｐゴシック" charset="0"/>
              </a:rPr>
              <a:t>Transportation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3063" y="1966913"/>
            <a:ext cx="960437" cy="1281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25" y="2849563"/>
            <a:ext cx="960438" cy="1281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59725" y="3906838"/>
            <a:ext cx="960438" cy="1281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79208" name="Picture 2" descr="Ho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417513"/>
            <a:ext cx="10477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>
            <a:extLst>
              <a:ext uri="{FF2B5EF4-FFF2-40B4-BE49-F238E27FC236}">
                <a16:creationId xmlns="" xmlns:a16="http://schemas.microsoft.com/office/drawing/2014/main" id="{DAE69DBD-5717-401A-9A32-1D3B4655E7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64373"/>
            <a:ext cx="1616810" cy="4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2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 </a:t>
            </a:r>
            <a:r>
              <a:rPr lang="en-US" altLang="en-US" b="1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Morgan&amp;Claypool</a:t>
            </a:r>
            <a:r>
              <a:rPr lang="en-US" altLang="en-US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en-US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Digital Library -</a:t>
            </a:r>
            <a:r>
              <a:rPr lang="en-US" altLang="en-US" sz="3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en-US" sz="3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en-US" sz="3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Synthesis Sample Subjects </a:t>
            </a:r>
            <a:r>
              <a:rPr lang="en-US" altLang="en-US" sz="3600" baseline="40000" dirty="0"/>
              <a:t/>
            </a:r>
            <a:br>
              <a:rPr lang="en-US" altLang="en-US" sz="3600" baseline="40000" dirty="0"/>
            </a:br>
            <a:endParaRPr lang="en-US" altLang="en-US" dirty="0" smtClean="0">
              <a:latin typeface="Verdana" pitchFamily="34" charset="0"/>
              <a:ea typeface="ＭＳ Ｐゴシック" pitchFamily="34" charset="-128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094448" y="1665407"/>
            <a:ext cx="7111402" cy="4109397"/>
            <a:chOff x="738188" y="1632169"/>
            <a:chExt cx="7408285" cy="4365405"/>
          </a:xfrm>
        </p:grpSpPr>
        <p:pic>
          <p:nvPicPr>
            <p:cNvPr id="183299" name="Picture 2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350" y="1632169"/>
              <a:ext cx="1578985" cy="1946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300" name="Picture 4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213" y="1632169"/>
              <a:ext cx="1578985" cy="1946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301" name="Picture 6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88" y="4051519"/>
              <a:ext cx="1577528" cy="1946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302" name="Picture 10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7488" y="4051519"/>
              <a:ext cx="1578985" cy="1946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303" name="Picture 14" descr="Cov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7488" y="1632169"/>
              <a:ext cx="1578985" cy="1946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304" name="Picture 16" descr="Cov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350" y="4051519"/>
              <a:ext cx="1578985" cy="1946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305" name="Picture 18" descr="Cove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213" y="4051519"/>
              <a:ext cx="1578985" cy="1946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306" name="Picture 20" descr="Cove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89" y="1645279"/>
              <a:ext cx="1568788" cy="1932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">
            <a:extLst>
              <a:ext uri="{FF2B5EF4-FFF2-40B4-BE49-F238E27FC236}">
                <a16:creationId xmlns="" xmlns:a16="http://schemas.microsoft.com/office/drawing/2014/main" id="{DAE69DBD-5717-401A-9A32-1D3B4655E7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64373"/>
            <a:ext cx="1616810" cy="4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240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0"/>
            <a:ext cx="15240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3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763000" cy="746125"/>
          </a:xfrm>
        </p:spPr>
        <p:txBody>
          <a:bodyPr/>
          <a:lstStyle/>
          <a:p>
            <a:r>
              <a:rPr lang="en-US" altLang="en-US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 </a:t>
            </a:r>
            <a:r>
              <a:rPr lang="en-US" altLang="en-US" b="1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Morgan&amp;Claypool</a:t>
            </a:r>
            <a:r>
              <a:rPr lang="en-US" altLang="en-US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Digital Library -</a:t>
            </a:r>
            <a:r>
              <a:rPr lang="en-US" altLang="en-US" sz="3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en-US" sz="3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en-US" sz="3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Quick </a:t>
            </a:r>
            <a:r>
              <a:rPr lang="en-US" altLang="en-US" sz="3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Facts</a:t>
            </a:r>
          </a:p>
        </p:txBody>
      </p:sp>
      <p:sp>
        <p:nvSpPr>
          <p:cNvPr id="184324" name="Content Placeholder 2"/>
          <p:cNvSpPr>
            <a:spLocks noGrp="1"/>
          </p:cNvSpPr>
          <p:nvPr>
            <p:ph idx="1"/>
          </p:nvPr>
        </p:nvSpPr>
        <p:spPr>
          <a:xfrm>
            <a:off x="304800" y="1539875"/>
            <a:ext cx="7124700" cy="5181600"/>
          </a:xfrm>
        </p:spPr>
        <p:txBody>
          <a:bodyPr/>
          <a:lstStyle/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1600" dirty="0" smtClean="0">
                <a:solidFill>
                  <a:srgbClr val="808080"/>
                </a:solidFill>
                <a:latin typeface="Verdana" pitchFamily="34" charset="0"/>
                <a:ea typeface="ＭＳ Ｐゴシック" pitchFamily="34" charset="-128"/>
              </a:rPr>
              <a:t>Focusing on computer science and engineering innovations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1600" dirty="0" smtClean="0">
                <a:solidFill>
                  <a:srgbClr val="808080"/>
                </a:solidFill>
                <a:latin typeface="Verdana" pitchFamily="34" charset="0"/>
                <a:ea typeface="ＭＳ Ｐゴシック" pitchFamily="34" charset="-128"/>
              </a:rPr>
              <a:t>Access more than 875 peer-reviewed titles in concise lecture format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1600" dirty="0" err="1" smtClean="0">
                <a:solidFill>
                  <a:srgbClr val="808080"/>
                </a:solidFill>
                <a:latin typeface="Verdana" pitchFamily="34" charset="0"/>
                <a:ea typeface="ＭＳ Ｐゴシック" pitchFamily="34" charset="-128"/>
              </a:rPr>
              <a:t>Backfile</a:t>
            </a:r>
            <a:r>
              <a:rPr lang="en-US" altLang="en-US" sz="1600" dirty="0" smtClean="0">
                <a:solidFill>
                  <a:srgbClr val="808080"/>
                </a:solidFill>
                <a:latin typeface="Verdana" pitchFamily="34" charset="0"/>
                <a:ea typeface="ＭＳ Ｐゴシック" pitchFamily="34" charset="-128"/>
              </a:rPr>
              <a:t> to 2006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1600" dirty="0" smtClean="0">
                <a:solidFill>
                  <a:srgbClr val="808080"/>
                </a:solidFill>
                <a:latin typeface="Verdana" pitchFamily="34" charset="0"/>
                <a:ea typeface="ＭＳ Ｐゴシック" pitchFamily="34" charset="-128"/>
              </a:rPr>
              <a:t>Approximately 100 titles are added to new collections with new titles added monthly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1600" dirty="0" smtClean="0">
                <a:solidFill>
                  <a:srgbClr val="808080"/>
                </a:solidFill>
                <a:latin typeface="Verdana" pitchFamily="34" charset="0"/>
                <a:ea typeface="ＭＳ Ｐゴシック" pitchFamily="34" charset="-128"/>
              </a:rPr>
              <a:t>Advanced content in computer science 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1600" dirty="0" smtClean="0">
                <a:solidFill>
                  <a:srgbClr val="808080"/>
                </a:solidFill>
                <a:latin typeface="Verdana" pitchFamily="34" charset="0"/>
                <a:ea typeface="ＭＳ Ｐゴシック" pitchFamily="34" charset="-128"/>
              </a:rPr>
              <a:t>eBook titles are delivered as complete eBook title PDFs 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1600" dirty="0" smtClean="0">
                <a:solidFill>
                  <a:srgbClr val="808080"/>
                </a:solidFill>
                <a:latin typeface="Verdana" pitchFamily="34" charset="0"/>
                <a:ea typeface="ＭＳ Ｐゴシック" pitchFamily="34" charset="-128"/>
              </a:rPr>
              <a:t>Content extends into areas such as ethics, economics, gender, and technology’s impact on society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1600" dirty="0" smtClean="0">
                <a:solidFill>
                  <a:srgbClr val="808080"/>
                </a:solidFill>
                <a:latin typeface="Verdana" pitchFamily="34" charset="0"/>
                <a:ea typeface="ＭＳ Ｐゴシック" pitchFamily="34" charset="-128"/>
              </a:rPr>
              <a:t>Synthesis ties the best of quantitative data with the best of qualitative data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="" xmlns:a16="http://schemas.microsoft.com/office/drawing/2014/main" id="{DAE69DBD-5717-401A-9A32-1D3B4655E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64373"/>
            <a:ext cx="1616810" cy="4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2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304800"/>
            <a:ext cx="85661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3200" b="1" kern="0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 </a:t>
            </a:r>
            <a:r>
              <a:rPr lang="en-US" altLang="en-US" sz="3200" b="1" kern="0" dirty="0" err="1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Morgan&amp;Claypool</a:t>
            </a:r>
            <a:r>
              <a:rPr lang="en-US" altLang="en-US" sz="3200" b="1" kern="0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Digital Library - </a:t>
            </a:r>
            <a:r>
              <a:rPr lang="en-US" sz="3000" kern="0" dirty="0" smtClean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Content </a:t>
            </a:r>
            <a:r>
              <a:rPr lang="en-US" sz="3000" kern="0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Areas Include: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80999" y="1329999"/>
            <a:ext cx="8366125" cy="4603751"/>
          </a:xfrm>
          <a:extLst/>
        </p:spPr>
        <p:txBody>
          <a:bodyPr numCol="2">
            <a:normAutofit/>
          </a:bodyPr>
          <a:lstStyle/>
          <a:p>
            <a:pPr>
              <a:spcBef>
                <a:spcPts val="1600"/>
              </a:spcBef>
              <a:buFont typeface="Wingdings" charset="0"/>
              <a:buChar char="§"/>
              <a:defRPr/>
            </a:pP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Algorithms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Software in Engineering</a:t>
            </a:r>
          </a:p>
          <a:p>
            <a:pPr>
              <a:spcBef>
                <a:spcPts val="1600"/>
              </a:spcBef>
              <a:buFont typeface="Wingdings" charset="0"/>
              <a:buChar char="§"/>
              <a:defRPr/>
            </a:pP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Artificial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Intelligence &amp; / Machine Learning</a:t>
            </a:r>
          </a:p>
          <a:p>
            <a:pPr>
              <a:spcBef>
                <a:spcPts val="1600"/>
              </a:spcBef>
              <a:buFont typeface="Wingdings" charset="0"/>
              <a:buChar char="§"/>
              <a:defRPr/>
            </a:pP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Biomedical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Engineering</a:t>
            </a:r>
          </a:p>
          <a:p>
            <a:pPr>
              <a:spcBef>
                <a:spcPts val="1600"/>
              </a:spcBef>
              <a:buFont typeface="Wingdings" charset="0"/>
              <a:buChar char="§"/>
              <a:defRPr/>
            </a:pP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Computer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Architecture</a:t>
            </a:r>
          </a:p>
          <a:p>
            <a:pPr>
              <a:spcBef>
                <a:spcPts val="1600"/>
              </a:spcBef>
              <a:buFont typeface="Wingdings" charset="0"/>
              <a:buChar char="§"/>
              <a:defRPr/>
            </a:pP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</a:t>
            </a:r>
          </a:p>
          <a:p>
            <a:pPr>
              <a:spcBef>
                <a:spcPts val="1600"/>
              </a:spcBef>
              <a:buFont typeface="Wingdings" charset="0"/>
              <a:buChar char="§"/>
              <a:defRPr/>
            </a:pP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Circuits &amp; Systems</a:t>
            </a:r>
          </a:p>
          <a:p>
            <a:pPr>
              <a:spcBef>
                <a:spcPts val="1600"/>
              </a:spcBef>
              <a:buFont typeface="Wingdings" charset="0"/>
              <a:buChar char="§"/>
              <a:defRPr/>
            </a:pP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Distributed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Computer Theory</a:t>
            </a:r>
          </a:p>
          <a:p>
            <a:pPr>
              <a:spcBef>
                <a:spcPts val="1600"/>
              </a:spcBef>
              <a:buFont typeface="Wingdings" charset="0"/>
              <a:buChar char="§"/>
              <a:defRPr/>
            </a:pP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Engineers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Technology &amp; Society</a:t>
            </a:r>
          </a:p>
          <a:p>
            <a:pPr>
              <a:spcBef>
                <a:spcPts val="1600"/>
              </a:spcBef>
              <a:buFont typeface="Wingdings" charset="0"/>
              <a:buChar char="§"/>
              <a:defRPr/>
            </a:pP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Engineering</a:t>
            </a:r>
          </a:p>
          <a:p>
            <a:pPr>
              <a:spcBef>
                <a:spcPts val="1600"/>
              </a:spcBef>
              <a:buFont typeface="Wingdings" charset="0"/>
              <a:buChar char="§"/>
              <a:defRPr/>
            </a:pP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-Centered Informatics</a:t>
            </a:r>
          </a:p>
          <a:p>
            <a:pPr>
              <a:spcBef>
                <a:spcPts val="1600"/>
              </a:spcBef>
              <a:buFont typeface="Wingdings" charset="0"/>
              <a:buChar char="§"/>
              <a:defRPr/>
            </a:pP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Security, Privacy &amp; Trust</a:t>
            </a:r>
          </a:p>
          <a:p>
            <a:pPr>
              <a:spcBef>
                <a:spcPts val="1600"/>
              </a:spcBef>
              <a:buFont typeface="Wingdings" charset="0"/>
              <a:buChar char="§"/>
              <a:defRPr/>
            </a:pP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Mathematics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Statistics</a:t>
            </a:r>
          </a:p>
          <a:p>
            <a:pPr>
              <a:spcBef>
                <a:spcPts val="1600"/>
              </a:spcBef>
              <a:buFont typeface="Wingdings" charset="0"/>
              <a:buChar char="§"/>
              <a:defRPr/>
            </a:pP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Electronics</a:t>
            </a:r>
          </a:p>
          <a:p>
            <a:pPr>
              <a:spcBef>
                <a:spcPts val="1600"/>
              </a:spcBef>
              <a:buFont typeface="Wingdings" charset="0"/>
              <a:buChar char="§"/>
              <a:defRPr/>
            </a:pP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Quantum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Computing</a:t>
            </a:r>
          </a:p>
          <a:p>
            <a:pPr>
              <a:spcBef>
                <a:spcPts val="1600"/>
              </a:spcBef>
              <a:buFont typeface="Wingdings" charset="0"/>
              <a:buChar char="§"/>
              <a:defRPr/>
            </a:pP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Tissue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Engineering</a:t>
            </a:r>
          </a:p>
          <a:p>
            <a:pPr>
              <a:spcBef>
                <a:spcPts val="1600"/>
              </a:spcBef>
              <a:buFont typeface="Wingdings" charset="0"/>
              <a:buChar char="§"/>
              <a:defRPr/>
            </a:pP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Plus general topics for engineers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53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27" y="4692773"/>
            <a:ext cx="11064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73" y="4751201"/>
            <a:ext cx="11064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="" xmlns:a16="http://schemas.microsoft.com/office/drawing/2014/main" id="{DAE69DBD-5717-401A-9A32-1D3B4655E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64373"/>
            <a:ext cx="1616810" cy="4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020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Box 10"/>
          <p:cNvSpPr txBox="1">
            <a:spLocks noChangeArrowheads="1"/>
          </p:cNvSpPr>
          <p:nvPr/>
        </p:nvSpPr>
        <p:spPr bwMode="auto">
          <a:xfrm>
            <a:off x="5427663" y="2041525"/>
            <a:ext cx="3668712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Blip>
                <a:blip r:embed="rId3"/>
              </a:buBlip>
              <a:defRPr sz="2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808080"/>
                </a:solidFill>
              </a:rPr>
              <a:t>Jerry Hudgins </a:t>
            </a:r>
            <a:endParaRPr lang="en-US" altLang="en-US" sz="1100" dirty="0">
              <a:solidFill>
                <a:srgbClr val="808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808080"/>
                </a:solidFill>
              </a:rPr>
              <a:t>Former President: IEEE Power Electronics Society and former President IEEE Industrial Applications Society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808080"/>
                </a:solidFill>
              </a:rPr>
              <a:t>M&amp;C Series Editor: </a:t>
            </a:r>
            <a:r>
              <a:rPr lang="en-US" altLang="en-US" sz="1100" i="1" dirty="0">
                <a:solidFill>
                  <a:srgbClr val="808080"/>
                </a:solidFill>
              </a:rPr>
              <a:t>Synthesis Lectures on Power Electronics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808080"/>
                </a:solidFill>
              </a:rPr>
              <a:t/>
            </a:r>
            <a:br>
              <a:rPr lang="en-US" altLang="en-US" sz="1100" i="1" dirty="0">
                <a:solidFill>
                  <a:srgbClr val="808080"/>
                </a:solidFill>
              </a:rPr>
            </a:br>
            <a:endParaRPr lang="en-US" altLang="en-US" sz="1100" i="1" dirty="0">
              <a:solidFill>
                <a:srgbClr val="808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808080"/>
                </a:solidFill>
              </a:rPr>
              <a:t>B.H. </a:t>
            </a:r>
            <a:r>
              <a:rPr lang="en-US" altLang="en-US" sz="1100" b="1" dirty="0" err="1">
                <a:solidFill>
                  <a:srgbClr val="808080"/>
                </a:solidFill>
              </a:rPr>
              <a:t>Juang</a:t>
            </a:r>
            <a:r>
              <a:rPr lang="en-US" altLang="en-US" sz="1100" b="1" dirty="0">
                <a:solidFill>
                  <a:srgbClr val="808080"/>
                </a:solidFill>
              </a:rPr>
              <a:t> </a:t>
            </a:r>
            <a:endParaRPr lang="en-US" altLang="en-US" sz="1100" dirty="0">
              <a:solidFill>
                <a:srgbClr val="808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808080"/>
                </a:solidFill>
              </a:rPr>
              <a:t>Former Editor: </a:t>
            </a:r>
            <a:r>
              <a:rPr lang="en-US" altLang="en-US" sz="1100" i="1" dirty="0">
                <a:solidFill>
                  <a:srgbClr val="808080"/>
                </a:solidFill>
              </a:rPr>
              <a:t>IEEE Transactions on Speech </a:t>
            </a:r>
            <a:br>
              <a:rPr lang="en-US" altLang="en-US" sz="1100" i="1" dirty="0">
                <a:solidFill>
                  <a:srgbClr val="808080"/>
                </a:solidFill>
              </a:rPr>
            </a:br>
            <a:r>
              <a:rPr lang="en-US" altLang="en-US" sz="1100" i="1" dirty="0">
                <a:solidFill>
                  <a:srgbClr val="808080"/>
                </a:solidFill>
              </a:rPr>
              <a:t>and Audio Processing </a:t>
            </a:r>
            <a:endParaRPr lang="en-US" altLang="en-US" sz="1100" dirty="0">
              <a:solidFill>
                <a:srgbClr val="808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808080"/>
                </a:solidFill>
              </a:rPr>
              <a:t>M&amp;C Series Editor: </a:t>
            </a:r>
            <a:r>
              <a:rPr lang="en-US" altLang="en-US" sz="1100" i="1" dirty="0">
                <a:solidFill>
                  <a:srgbClr val="808080"/>
                </a:solidFill>
              </a:rPr>
              <a:t>Synthesis Lectures on Speech &amp; Audio Processing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808080"/>
                </a:solidFill>
              </a:rPr>
              <a:t/>
            </a:r>
            <a:br>
              <a:rPr lang="en-US" altLang="en-US" sz="1100" i="1" dirty="0">
                <a:solidFill>
                  <a:srgbClr val="808080"/>
                </a:solidFill>
              </a:rPr>
            </a:br>
            <a:r>
              <a:rPr lang="en-US" altLang="en-US" sz="1100" i="1" dirty="0">
                <a:solidFill>
                  <a:srgbClr val="808080"/>
                </a:solidFill>
              </a:rPr>
              <a:t/>
            </a:r>
            <a:br>
              <a:rPr lang="en-US" altLang="en-US" sz="1100" i="1" dirty="0">
                <a:solidFill>
                  <a:srgbClr val="808080"/>
                </a:solidFill>
              </a:rPr>
            </a:br>
            <a:endParaRPr lang="en-US" altLang="en-US" sz="1100" i="1" dirty="0">
              <a:solidFill>
                <a:srgbClr val="808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808080"/>
                </a:solidFill>
              </a:rPr>
              <a:t>Jose </a:t>
            </a:r>
            <a:r>
              <a:rPr lang="en-US" altLang="en-US" sz="1100" b="1" dirty="0" err="1">
                <a:solidFill>
                  <a:srgbClr val="808080"/>
                </a:solidFill>
              </a:rPr>
              <a:t>Moura</a:t>
            </a:r>
            <a:r>
              <a:rPr lang="en-US" altLang="en-US" sz="1100" b="1" dirty="0">
                <a:solidFill>
                  <a:srgbClr val="808080"/>
                </a:solidFill>
              </a:rPr>
              <a:t> </a:t>
            </a:r>
            <a:endParaRPr lang="en-US" altLang="en-US" sz="1100" dirty="0">
              <a:solidFill>
                <a:srgbClr val="808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808080"/>
                </a:solidFill>
              </a:rPr>
              <a:t>Former President: IEEE Signal Processing Society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808080"/>
                </a:solidFill>
              </a:rPr>
              <a:t>Editor: </a:t>
            </a:r>
            <a:r>
              <a:rPr lang="en-US" altLang="en-US" sz="1100" i="1" dirty="0">
                <a:solidFill>
                  <a:srgbClr val="808080"/>
                </a:solidFill>
              </a:rPr>
              <a:t>IEEE Transactions on Signal Processing</a:t>
            </a:r>
            <a:endParaRPr lang="en-US" altLang="en-US" sz="1100" dirty="0">
              <a:solidFill>
                <a:srgbClr val="808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808080"/>
                </a:solidFill>
              </a:rPr>
              <a:t>M&amp;C Series Editor: </a:t>
            </a:r>
            <a:r>
              <a:rPr lang="en-US" altLang="en-US" sz="1100" i="1" dirty="0">
                <a:solidFill>
                  <a:srgbClr val="808080"/>
                </a:solidFill>
              </a:rPr>
              <a:t>Synthesis Lectures on Signal Processing</a:t>
            </a:r>
            <a:r>
              <a:rPr lang="en-US" altLang="en-US" sz="1100" b="1" dirty="0">
                <a:solidFill>
                  <a:srgbClr val="808080"/>
                </a:solidFill>
                <a:latin typeface="Arial" charset="0"/>
              </a:rPr>
              <a:t> </a:t>
            </a:r>
            <a:endParaRPr lang="en-US" altLang="en-US" sz="1100" dirty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88419" name="Rectangle 11"/>
          <p:cNvSpPr>
            <a:spLocks noChangeArrowheads="1"/>
          </p:cNvSpPr>
          <p:nvPr/>
        </p:nvSpPr>
        <p:spPr bwMode="auto">
          <a:xfrm>
            <a:off x="207963" y="427038"/>
            <a:ext cx="8769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Blip>
                <a:blip r:embed="rId3"/>
              </a:buBlip>
              <a:defRPr sz="2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kern="0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 Leaders are Morgan &amp; Claypool Editors</a:t>
            </a:r>
          </a:p>
        </p:txBody>
      </p:sp>
      <p:sp>
        <p:nvSpPr>
          <p:cNvPr id="188420" name="TextBox 12"/>
          <p:cNvSpPr txBox="1">
            <a:spLocks noChangeArrowheads="1"/>
          </p:cNvSpPr>
          <p:nvPr/>
        </p:nvSpPr>
        <p:spPr bwMode="auto">
          <a:xfrm>
            <a:off x="965200" y="2006600"/>
            <a:ext cx="3360738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Blip>
                <a:blip r:embed="rId3"/>
              </a:buBlip>
              <a:defRPr sz="2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808080"/>
                </a:solidFill>
              </a:rPr>
              <a:t>Al </a:t>
            </a:r>
            <a:r>
              <a:rPr lang="en-US" altLang="en-US" sz="1100" b="1" dirty="0" err="1">
                <a:solidFill>
                  <a:srgbClr val="808080"/>
                </a:solidFill>
              </a:rPr>
              <a:t>Bovik</a:t>
            </a:r>
            <a:r>
              <a:rPr lang="en-US" altLang="en-US" sz="1100" b="1" dirty="0">
                <a:solidFill>
                  <a:srgbClr val="808080"/>
                </a:solidFill>
              </a:rPr>
              <a:t> </a:t>
            </a:r>
            <a:endParaRPr lang="en-US" altLang="en-US" sz="1100" dirty="0">
              <a:solidFill>
                <a:srgbClr val="808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808080"/>
                </a:solidFill>
              </a:rPr>
              <a:t>Former Editor: </a:t>
            </a:r>
            <a:r>
              <a:rPr lang="en-US" altLang="en-US" sz="1100" i="1" dirty="0">
                <a:solidFill>
                  <a:srgbClr val="808080"/>
                </a:solidFill>
              </a:rPr>
              <a:t>IEEE Transactions on Image Processing</a:t>
            </a:r>
            <a:endParaRPr lang="en-US" altLang="en-US" sz="1100" dirty="0">
              <a:solidFill>
                <a:srgbClr val="808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808080"/>
                </a:solidFill>
              </a:rPr>
              <a:t>Founder: IEEE International Conference on Image Processing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808080"/>
                </a:solidFill>
              </a:rPr>
              <a:t>M&amp;C Series Editor: </a:t>
            </a:r>
            <a:r>
              <a:rPr lang="en-US" altLang="en-US" sz="1100" i="1" dirty="0">
                <a:solidFill>
                  <a:srgbClr val="808080"/>
                </a:solidFill>
              </a:rPr>
              <a:t>Synthesis Lectures on Image, Video, and Multimedia Processing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 i="1" dirty="0">
              <a:solidFill>
                <a:srgbClr val="808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 dirty="0">
              <a:solidFill>
                <a:srgbClr val="808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808080"/>
                </a:solidFill>
              </a:rPr>
              <a:t>Constantine A. </a:t>
            </a:r>
            <a:r>
              <a:rPr lang="en-US" altLang="en-US" sz="1100" b="1" dirty="0" err="1">
                <a:solidFill>
                  <a:srgbClr val="808080"/>
                </a:solidFill>
              </a:rPr>
              <a:t>Balanis</a:t>
            </a:r>
            <a:r>
              <a:rPr lang="en-US" altLang="en-US" sz="1100" b="1" dirty="0">
                <a:solidFill>
                  <a:srgbClr val="808080"/>
                </a:solidFill>
              </a:rPr>
              <a:t> </a:t>
            </a:r>
            <a:endParaRPr lang="en-US" altLang="en-US" sz="1100" dirty="0">
              <a:solidFill>
                <a:srgbClr val="808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808080"/>
                </a:solidFill>
              </a:rPr>
              <a:t>IEEE Life Fellow  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808080"/>
                </a:solidFill>
              </a:rPr>
              <a:t>M&amp;C Series Editor:</a:t>
            </a:r>
            <a:r>
              <a:rPr lang="en-US" altLang="en-US" sz="1100" i="1" dirty="0">
                <a:solidFill>
                  <a:srgbClr val="808080"/>
                </a:solidFill>
              </a:rPr>
              <a:t> Synthesis Lectures on Antennas</a:t>
            </a:r>
            <a:endParaRPr lang="en-US" altLang="en-US" sz="1100" dirty="0">
              <a:solidFill>
                <a:srgbClr val="808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808080"/>
                </a:solidFill>
              </a:rPr>
              <a:t>M&amp;C Series Editor: </a:t>
            </a:r>
            <a:r>
              <a:rPr lang="en-US" altLang="en-US" sz="1100" i="1" dirty="0">
                <a:solidFill>
                  <a:srgbClr val="808080"/>
                </a:solidFill>
              </a:rPr>
              <a:t>Synthesis Lectures on Computational Electromagnetics</a:t>
            </a:r>
            <a:endParaRPr lang="en-US" altLang="en-US" sz="1100" dirty="0">
              <a:solidFill>
                <a:srgbClr val="808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 b="1" dirty="0">
              <a:solidFill>
                <a:srgbClr val="808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 b="1" dirty="0">
              <a:solidFill>
                <a:srgbClr val="808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808080"/>
                </a:solidFill>
              </a:rPr>
              <a:t>John </a:t>
            </a:r>
            <a:r>
              <a:rPr lang="en-US" altLang="en-US" sz="1100" b="1" dirty="0" err="1">
                <a:solidFill>
                  <a:srgbClr val="808080"/>
                </a:solidFill>
              </a:rPr>
              <a:t>Enderle</a:t>
            </a:r>
            <a:r>
              <a:rPr lang="en-US" altLang="en-US" sz="1100" b="1" dirty="0">
                <a:solidFill>
                  <a:srgbClr val="808080"/>
                </a:solidFill>
              </a:rPr>
              <a:t> </a:t>
            </a:r>
            <a:endParaRPr lang="en-US" altLang="en-US" sz="1100" dirty="0">
              <a:solidFill>
                <a:srgbClr val="808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808080"/>
                </a:solidFill>
              </a:rPr>
              <a:t>Former President: IEEE Engineering in Medicine &amp; Biology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808080"/>
                </a:solidFill>
              </a:rPr>
              <a:t>Former Editor: </a:t>
            </a:r>
            <a:r>
              <a:rPr lang="en-US" altLang="en-US" sz="1100" i="1" dirty="0">
                <a:solidFill>
                  <a:srgbClr val="808080"/>
                </a:solidFill>
              </a:rPr>
              <a:t>IEEE EMBS Magazine </a:t>
            </a:r>
            <a:endParaRPr lang="en-US" altLang="en-US" sz="1100" dirty="0">
              <a:solidFill>
                <a:srgbClr val="808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808080"/>
                </a:solidFill>
              </a:rPr>
              <a:t>M&amp;C Series Editor: </a:t>
            </a:r>
            <a:r>
              <a:rPr lang="en-US" altLang="en-US" sz="1100" i="1" dirty="0">
                <a:solidFill>
                  <a:srgbClr val="808080"/>
                </a:solidFill>
              </a:rPr>
              <a:t>Synthesis Lectures on Biomedical Engineering</a:t>
            </a:r>
            <a:endParaRPr lang="en-US" altLang="en-US" sz="1100" dirty="0">
              <a:solidFill>
                <a:srgbClr val="808080"/>
              </a:solidFill>
            </a:endParaRPr>
          </a:p>
        </p:txBody>
      </p:sp>
      <p:pic>
        <p:nvPicPr>
          <p:cNvPr id="188421" name="Picture 12" descr="Cover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511550"/>
            <a:ext cx="7048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2" name="Picture 13" descr="Series cover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4868863"/>
            <a:ext cx="6858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3" name="Picture 1" descr="Series 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2141538"/>
            <a:ext cx="6858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4" name="Picture 15" descr="Series cover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872038"/>
            <a:ext cx="70485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5" name="Picture 16" descr="Series cover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08200"/>
            <a:ext cx="68421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6" name="Picture 17" descr="Cover"/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521075"/>
            <a:ext cx="685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7" name="TextBox 1"/>
          <p:cNvSpPr txBox="1">
            <a:spLocks noChangeArrowheads="1"/>
          </p:cNvSpPr>
          <p:nvPr/>
        </p:nvSpPr>
        <p:spPr bwMode="auto">
          <a:xfrm>
            <a:off x="360363" y="1206813"/>
            <a:ext cx="8448675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Blip>
                <a:blip r:embed="rId3"/>
              </a:buBlip>
              <a:defRPr sz="2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808080"/>
                </a:solidFill>
              </a:rPr>
              <a:t>Featuring a number of highly-respected and well-known series editors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="" xmlns:a16="http://schemas.microsoft.com/office/drawing/2014/main" id="{DAE69DBD-5717-401A-9A32-1D3B4655E71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64373"/>
            <a:ext cx="1616810" cy="4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1"/>
          <p:cNvSpPr txBox="1">
            <a:spLocks/>
          </p:cNvSpPr>
          <p:nvPr/>
        </p:nvSpPr>
        <p:spPr bwMode="auto">
          <a:xfrm>
            <a:off x="0" y="2298700"/>
            <a:ext cx="9144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Blip>
                <a:blip r:embed="rId3"/>
              </a:buBlip>
              <a:defRPr sz="2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Search IEEE eBooks</a:t>
            </a:r>
            <a:endParaRPr lang="en-US" altLang="en-US" sz="3600" dirty="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0038" y="1762125"/>
            <a:ext cx="847725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38138" y="4276725"/>
            <a:ext cx="847725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DAE69DBD-5717-401A-9A32-1D3B4655E7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64373"/>
            <a:ext cx="1616810" cy="4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ngle_Customized_Image_Template_2011">
  <a:themeElements>
    <a:clrScheme name="IEEE Theme Colors">
      <a:dk1>
        <a:srgbClr val="404040"/>
      </a:dk1>
      <a:lt1>
        <a:srgbClr val="FFFFFF"/>
      </a:lt1>
      <a:dk2>
        <a:srgbClr val="0066A1"/>
      </a:dk2>
      <a:lt2>
        <a:srgbClr val="808080"/>
      </a:lt2>
      <a:accent1>
        <a:srgbClr val="69BE28"/>
      </a:accent1>
      <a:accent2>
        <a:srgbClr val="E37222"/>
      </a:accent2>
      <a:accent3>
        <a:srgbClr val="009FDA"/>
      </a:accent3>
      <a:accent4>
        <a:srgbClr val="6B1F7C"/>
      </a:accent4>
      <a:accent5>
        <a:srgbClr val="810031"/>
      </a:accent5>
      <a:accent6>
        <a:srgbClr val="CC7E2B"/>
      </a:accent6>
      <a:hlink>
        <a:srgbClr val="009FDA"/>
      </a:hlink>
      <a:folHlink>
        <a:srgbClr val="00678F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Single_Customized_Image_Template_2011.thmx</Template>
  <TotalTime>5233</TotalTime>
  <Words>646</Words>
  <Application>Microsoft Office PowerPoint</Application>
  <PresentationFormat>如螢幕大小 (4:3)</PresentationFormat>
  <Paragraphs>123</Paragraphs>
  <Slides>17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Single_Customized_Image_Template_2011</vt:lpstr>
      <vt:lpstr>IEEE eBook Access in IEEE Xplore Digital Library</vt:lpstr>
      <vt:lpstr>PowerPoint 簡報</vt:lpstr>
      <vt:lpstr>PowerPoint 簡報</vt:lpstr>
      <vt:lpstr>PowerPoint 簡報</vt:lpstr>
      <vt:lpstr>IEEE Morgan&amp;Claypool Digital Library - Synthesis Sample Subjects  </vt:lpstr>
      <vt:lpstr>IEEE Morgan&amp;Claypool Digital Library - Quick Facts</vt:lpstr>
      <vt:lpstr>PowerPoint 簡報</vt:lpstr>
      <vt:lpstr>PowerPoint 簡報</vt:lpstr>
      <vt:lpstr>PowerPoint 簡報</vt:lpstr>
      <vt:lpstr>Browse eBooks</vt:lpstr>
      <vt:lpstr>Browse eBooks</vt:lpstr>
      <vt:lpstr>Browse eBooks</vt:lpstr>
      <vt:lpstr>Browse eBooks</vt:lpstr>
      <vt:lpstr>Browse eBooks</vt:lpstr>
      <vt:lpstr>Browse eBooks</vt:lpstr>
      <vt:lpstr>Search eBooks</vt:lpstr>
      <vt:lpstr> More about  IEEE Xplore®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Veloso</dc:creator>
  <cp:lastModifiedBy>Virginia.Chen</cp:lastModifiedBy>
  <cp:revision>629</cp:revision>
  <cp:lastPrinted>2011-05-20T21:07:31Z</cp:lastPrinted>
  <dcterms:created xsi:type="dcterms:W3CDTF">2011-05-20T13:55:30Z</dcterms:created>
  <dcterms:modified xsi:type="dcterms:W3CDTF">2018-10-04T07:59:52Z</dcterms:modified>
</cp:coreProperties>
</file>